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0" r:id="rId12"/>
    <p:sldId id="266" r:id="rId13"/>
    <p:sldId id="267" r:id="rId14"/>
    <p:sldId id="269" r:id="rId15"/>
    <p:sldId id="268" r:id="rId16"/>
  </p:sldIdLst>
  <p:sldSz cx="9144000" cy="5143500" type="screen16x9"/>
  <p:notesSz cx="6858000" cy="9144000"/>
  <p:embeddedFontLst>
    <p:embeddedFont>
      <p:font typeface="Roboto" panose="02000000000000000000" pitchFamily="2" charset="0"/>
      <p:regular r:id="rId18"/>
      <p:bold r:id="rId19"/>
      <p:italic r:id="rId20"/>
      <p:boldItalic r:id="rId21"/>
    </p:embeddedFont>
    <p:embeddedFont>
      <p:font typeface="Roboto Light" panose="02000000000000000000" pitchFamily="2" charset="0"/>
      <p:regular r:id="rId22"/>
      <p:bold r:id="rId23"/>
      <p:italic r:id="rId24"/>
      <p:boldItalic r:id="rId25"/>
    </p:embeddedFont>
    <p:embeddedFont>
      <p:font typeface="Roboto Medium" panose="02000000000000000000" pitchFamily="2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ustin McDonald" initials="" lastIdx="2" clrIdx="0"/>
  <p:cmAuthor id="1" name="Tammy Savage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4AAED14-B212-428D-A203-FE949B65B5F9}">
  <a:tblStyle styleId="{64AAED14-B212-428D-A203-FE949B65B5F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033" autoAdjust="0"/>
  </p:normalViewPr>
  <p:slideViewPr>
    <p:cSldViewPr snapToGrid="0">
      <p:cViewPr>
        <p:scale>
          <a:sx n="100" d="100"/>
          <a:sy n="100" d="100"/>
        </p:scale>
        <p:origin x="946" y="21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2edcf48806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2edcf48806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2574902eee1_0_3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2574902eee1_0_3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2567787275a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2567787275a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2567787275a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2567787275a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2567787275a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" name="Google Shape;452;g2567787275a_0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469209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2567787275a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" name="Google Shape;452;g2567787275a_0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574902eee1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574902eee1_0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2ea15f9f33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2ea15f9f33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57b3bf273f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257b3bf273f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Groopit solves this problem in a radically simple way 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It starts by establishing an underlying data model, so you’re getting precisely the right information. To outsmart competitors, the data model typically starts with a data model for pricing, product, and sales intel.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Then, it’s integrated across enterprise systems -- in your case that would be [salesforce] and [slack}.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Finally, it all happens in real-time [waze analogy]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Groopit eliminates all of the friction - the manual, laborious tasks are removed for the administrator AND the sharing is simplified to a few taps, less than a minute, from wherever employees work - so insights aren’t lost in the ad-hoc chaos, and can be used on demand.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">
                <a:solidFill>
                  <a:schemeClr val="dk1"/>
                </a:solidFill>
              </a:rPr>
            </a:b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574902eee1_0_2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2574902eee1_0_2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567787275a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2567787275a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22ea15f9f33_0_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22ea15f9f33_0_2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22ea15f9f33_0_2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22ea15f9f33_0_2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22ea15f9f33_0_2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22ea15f9f33_0_2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groopit.co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11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3659282-C888-C006-D023-A9534853B2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581" t="26535" b="-108"/>
          <a:stretch/>
        </p:blipFill>
        <p:spPr>
          <a:xfrm>
            <a:off x="-15241" y="-29941"/>
            <a:ext cx="9185121" cy="5234401"/>
          </a:xfrm>
          <a:prstGeom prst="rect">
            <a:avLst/>
          </a:prstGeom>
        </p:spPr>
      </p:pic>
      <p:sp>
        <p:nvSpPr>
          <p:cNvPr id="63" name="Google Shape;63;p13"/>
          <p:cNvSpPr txBox="1">
            <a:spLocks noGrp="1"/>
          </p:cNvSpPr>
          <p:nvPr>
            <p:ph type="subTitle" idx="1"/>
          </p:nvPr>
        </p:nvSpPr>
        <p:spPr>
          <a:xfrm>
            <a:off x="7749829" y="4634950"/>
            <a:ext cx="1057200" cy="33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SzPts val="935"/>
              <a:buNone/>
            </a:pPr>
            <a:r>
              <a:rPr lang="en" sz="1390" b="1">
                <a:solidFill>
                  <a:srgbClr val="FFFFFF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groopit.co</a:t>
            </a:r>
            <a:r>
              <a:rPr lang="en" sz="139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390"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4A5227-7AC5-5212-B569-191BD15E62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708" t="26897"/>
          <a:stretch/>
        </p:blipFill>
        <p:spPr>
          <a:xfrm>
            <a:off x="-1" y="0"/>
            <a:ext cx="9147226" cy="5186748"/>
          </a:xfrm>
          <a:prstGeom prst="rect">
            <a:avLst/>
          </a:prstGeom>
        </p:spPr>
      </p:pic>
      <p:sp>
        <p:nvSpPr>
          <p:cNvPr id="327" name="Google Shape;327;p22"/>
          <p:cNvSpPr txBox="1"/>
          <p:nvPr/>
        </p:nvSpPr>
        <p:spPr>
          <a:xfrm>
            <a:off x="3225" y="2571750"/>
            <a:ext cx="9144000" cy="11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5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5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hello@groopit.co  | groopit.co</a:t>
            </a:r>
            <a:endParaRPr sz="175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E140B91-F383-00E5-244F-FA8F99D0417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" r="12933" b="-19599"/>
          <a:stretch/>
        </p:blipFill>
        <p:spPr>
          <a:xfrm>
            <a:off x="1648976" y="4337698"/>
            <a:ext cx="7495024" cy="634351"/>
          </a:xfrm>
          <a:prstGeom prst="rect">
            <a:avLst/>
          </a:prstGeom>
        </p:spPr>
      </p:pic>
      <p:sp>
        <p:nvSpPr>
          <p:cNvPr id="322" name="Google Shape;322;p22"/>
          <p:cNvSpPr txBox="1"/>
          <p:nvPr/>
        </p:nvSpPr>
        <p:spPr>
          <a:xfrm>
            <a:off x="2196225" y="4409300"/>
            <a:ext cx="676710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Read the </a:t>
            </a:r>
            <a:r>
              <a:rPr lang="en" sz="1200" b="1" u="sng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Crowdsolving Whitepaper</a:t>
            </a:r>
            <a:r>
              <a:rPr lang="en" sz="12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 to learn more about this new category of enterprise software.</a:t>
            </a:r>
            <a:endParaRPr sz="12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grpSp>
        <p:nvGrpSpPr>
          <p:cNvPr id="323" name="Google Shape;323;p22"/>
          <p:cNvGrpSpPr/>
          <p:nvPr/>
        </p:nvGrpSpPr>
        <p:grpSpPr>
          <a:xfrm>
            <a:off x="2012469" y="4516929"/>
            <a:ext cx="175380" cy="166345"/>
            <a:chOff x="-6696925" y="3272575"/>
            <a:chExt cx="307200" cy="291425"/>
          </a:xfrm>
        </p:grpSpPr>
        <p:sp>
          <p:nvSpPr>
            <p:cNvPr id="324" name="Google Shape;324;p22"/>
            <p:cNvSpPr/>
            <p:nvPr/>
          </p:nvSpPr>
          <p:spPr>
            <a:xfrm>
              <a:off x="-6696925" y="3371400"/>
              <a:ext cx="220575" cy="192600"/>
            </a:xfrm>
            <a:custGeom>
              <a:avLst/>
              <a:gdLst/>
              <a:ahLst/>
              <a:cxnLst/>
              <a:rect l="l" t="t" r="r" b="b"/>
              <a:pathLst>
                <a:path w="8823" h="7704" extrusionOk="0">
                  <a:moveTo>
                    <a:pt x="7531" y="1"/>
                  </a:moveTo>
                  <a:lnTo>
                    <a:pt x="6333" y="1167"/>
                  </a:lnTo>
                  <a:cubicBezTo>
                    <a:pt x="6207" y="1293"/>
                    <a:pt x="6207" y="1513"/>
                    <a:pt x="6333" y="1639"/>
                  </a:cubicBezTo>
                  <a:cubicBezTo>
                    <a:pt x="6743" y="2017"/>
                    <a:pt x="6743" y="2710"/>
                    <a:pt x="6333" y="3088"/>
                  </a:cubicBezTo>
                  <a:lnTo>
                    <a:pt x="4096" y="5325"/>
                  </a:lnTo>
                  <a:cubicBezTo>
                    <a:pt x="3892" y="5530"/>
                    <a:pt x="3624" y="5632"/>
                    <a:pt x="3360" y="5632"/>
                  </a:cubicBezTo>
                  <a:cubicBezTo>
                    <a:pt x="3096" y="5632"/>
                    <a:pt x="2836" y="5530"/>
                    <a:pt x="2647" y="5325"/>
                  </a:cubicBezTo>
                  <a:cubicBezTo>
                    <a:pt x="2238" y="4947"/>
                    <a:pt x="2238" y="4286"/>
                    <a:pt x="2647" y="3876"/>
                  </a:cubicBezTo>
                  <a:lnTo>
                    <a:pt x="3309" y="3214"/>
                  </a:lnTo>
                  <a:cubicBezTo>
                    <a:pt x="2994" y="2679"/>
                    <a:pt x="2836" y="2017"/>
                    <a:pt x="2836" y="1387"/>
                  </a:cubicBezTo>
                  <a:cubicBezTo>
                    <a:pt x="2836" y="1167"/>
                    <a:pt x="2868" y="978"/>
                    <a:pt x="2899" y="726"/>
                  </a:cubicBezTo>
                  <a:lnTo>
                    <a:pt x="2899" y="726"/>
                  </a:lnTo>
                  <a:lnTo>
                    <a:pt x="1230" y="2427"/>
                  </a:lnTo>
                  <a:cubicBezTo>
                    <a:pt x="1" y="3592"/>
                    <a:pt x="1" y="5577"/>
                    <a:pt x="1230" y="6806"/>
                  </a:cubicBezTo>
                  <a:cubicBezTo>
                    <a:pt x="1820" y="7396"/>
                    <a:pt x="2621" y="7704"/>
                    <a:pt x="3423" y="7704"/>
                  </a:cubicBezTo>
                  <a:cubicBezTo>
                    <a:pt x="4204" y="7704"/>
                    <a:pt x="4986" y="7412"/>
                    <a:pt x="5577" y="6806"/>
                  </a:cubicBezTo>
                  <a:cubicBezTo>
                    <a:pt x="7531" y="4884"/>
                    <a:pt x="8003" y="4506"/>
                    <a:pt x="8350" y="3813"/>
                  </a:cubicBezTo>
                  <a:cubicBezTo>
                    <a:pt x="8822" y="2994"/>
                    <a:pt x="8822" y="1986"/>
                    <a:pt x="8381" y="1104"/>
                  </a:cubicBezTo>
                  <a:cubicBezTo>
                    <a:pt x="8161" y="568"/>
                    <a:pt x="7877" y="253"/>
                    <a:pt x="7531" y="1"/>
                  </a:cubicBezTo>
                  <a:close/>
                </a:path>
              </a:pathLst>
            </a:custGeom>
            <a:solidFill>
              <a:srgbClr val="E2B5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2"/>
            <p:cNvSpPr/>
            <p:nvPr/>
          </p:nvSpPr>
          <p:spPr>
            <a:xfrm>
              <a:off x="-6621300" y="3272575"/>
              <a:ext cx="231575" cy="194950"/>
            </a:xfrm>
            <a:custGeom>
              <a:avLst/>
              <a:gdLst/>
              <a:ahLst/>
              <a:cxnLst/>
              <a:rect l="l" t="t" r="r" b="b"/>
              <a:pathLst>
                <a:path w="9263" h="7798" extrusionOk="0">
                  <a:moveTo>
                    <a:pt x="5868" y="0"/>
                  </a:moveTo>
                  <a:cubicBezTo>
                    <a:pt x="5073" y="0"/>
                    <a:pt x="4269" y="299"/>
                    <a:pt x="3655" y="898"/>
                  </a:cubicBezTo>
                  <a:lnTo>
                    <a:pt x="1387" y="3229"/>
                  </a:lnTo>
                  <a:cubicBezTo>
                    <a:pt x="0" y="4615"/>
                    <a:pt x="315" y="6852"/>
                    <a:pt x="1670" y="7797"/>
                  </a:cubicBezTo>
                  <a:lnTo>
                    <a:pt x="2836" y="6632"/>
                  </a:lnTo>
                  <a:cubicBezTo>
                    <a:pt x="2962" y="6506"/>
                    <a:pt x="2962" y="6317"/>
                    <a:pt x="2836" y="6159"/>
                  </a:cubicBezTo>
                  <a:cubicBezTo>
                    <a:pt x="2552" y="5907"/>
                    <a:pt x="2489" y="5466"/>
                    <a:pt x="2552" y="5372"/>
                  </a:cubicBezTo>
                  <a:cubicBezTo>
                    <a:pt x="2552" y="4742"/>
                    <a:pt x="3214" y="4332"/>
                    <a:pt x="5167" y="2379"/>
                  </a:cubicBezTo>
                  <a:cubicBezTo>
                    <a:pt x="5384" y="2162"/>
                    <a:pt x="5630" y="2071"/>
                    <a:pt x="5869" y="2071"/>
                  </a:cubicBezTo>
                  <a:cubicBezTo>
                    <a:pt x="6673" y="2071"/>
                    <a:pt x="7393" y="3099"/>
                    <a:pt x="6616" y="3828"/>
                  </a:cubicBezTo>
                  <a:lnTo>
                    <a:pt x="5923" y="4521"/>
                  </a:lnTo>
                  <a:cubicBezTo>
                    <a:pt x="6364" y="5372"/>
                    <a:pt x="6522" y="6159"/>
                    <a:pt x="6364" y="7010"/>
                  </a:cubicBezTo>
                  <a:lnTo>
                    <a:pt x="8097" y="5277"/>
                  </a:lnTo>
                  <a:cubicBezTo>
                    <a:pt x="9263" y="4048"/>
                    <a:pt x="9263" y="2127"/>
                    <a:pt x="8034" y="898"/>
                  </a:cubicBezTo>
                  <a:cubicBezTo>
                    <a:pt x="7451" y="299"/>
                    <a:pt x="6664" y="0"/>
                    <a:pt x="5868" y="0"/>
                  </a:cubicBezTo>
                  <a:close/>
                </a:path>
              </a:pathLst>
            </a:custGeom>
            <a:solidFill>
              <a:srgbClr val="E2B5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B2459-5B4A-A316-504B-178DA9E81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>
                <a:latin typeface="Roboto Light"/>
                <a:ea typeface="Roboto Light"/>
                <a:cs typeface="Roboto Light"/>
              </a:rPr>
              <a:t>SCREENSHOTS FOR REFERENCE</a:t>
            </a:r>
          </a:p>
        </p:txBody>
      </p:sp>
    </p:spTree>
    <p:extLst>
      <p:ext uri="{BB962C8B-B14F-4D97-AF65-F5344CB8AC3E}">
        <p14:creationId xmlns:p14="http://schemas.microsoft.com/office/powerpoint/2010/main" val="29186159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C8BEE92-9329-93EE-A18C-1EEDCA4C6E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63" y="0"/>
            <a:ext cx="8990473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A037D9A-CAFF-E0F8-5B7B-B5AF7CF751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0" y="0"/>
            <a:ext cx="8978299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1" name="Google Shape;46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71575" y="-639380"/>
            <a:ext cx="235750" cy="22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D6682D4-5CE4-55D0-33BE-F984E574A6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700" y="-4109"/>
            <a:ext cx="9320524" cy="5147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7087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7788A89-109C-DEFD-9FAD-F116494FE5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893"/>
          <a:stretch/>
        </p:blipFill>
        <p:spPr>
          <a:xfrm>
            <a:off x="0" y="-4109"/>
            <a:ext cx="9144000" cy="514760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/>
          <p:nvPr/>
        </p:nvSpPr>
        <p:spPr>
          <a:xfrm>
            <a:off x="4679600" y="0"/>
            <a:ext cx="4464600" cy="518385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9" name="Google Shape;8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11244" y="1607500"/>
            <a:ext cx="3505381" cy="2505426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4"/>
          <p:cNvSpPr txBox="1"/>
          <p:nvPr/>
        </p:nvSpPr>
        <p:spPr>
          <a:xfrm>
            <a:off x="884650" y="934388"/>
            <a:ext cx="3365100" cy="20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Employees closest to customers have </a:t>
            </a:r>
            <a:r>
              <a:rPr lang="en" sz="30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 wealth of valuable intel</a:t>
            </a:r>
            <a:endParaRPr sz="3000" b="1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2" name="Google Shape;72;p14"/>
          <p:cNvSpPr/>
          <p:nvPr/>
        </p:nvSpPr>
        <p:spPr>
          <a:xfrm>
            <a:off x="942250" y="3003925"/>
            <a:ext cx="4089000" cy="529800"/>
          </a:xfrm>
          <a:prstGeom prst="homePlate">
            <a:avLst>
              <a:gd name="adj" fmla="val 50000"/>
            </a:avLst>
          </a:prstGeom>
          <a:solidFill>
            <a:srgbClr val="2333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4"/>
          <p:cNvSpPr txBox="1"/>
          <p:nvPr/>
        </p:nvSpPr>
        <p:spPr>
          <a:xfrm>
            <a:off x="5058200" y="934400"/>
            <a:ext cx="3689700" cy="707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rgbClr val="06A1A8"/>
                </a:solidFill>
                <a:latin typeface="Roboto"/>
                <a:ea typeface="Roboto"/>
                <a:cs typeface="Roboto"/>
                <a:sym typeface="Roboto"/>
              </a:rPr>
              <a:t>Employees are the #1 most valuable source</a:t>
            </a:r>
            <a:r>
              <a:rPr lang="en" sz="1700" dirty="0">
                <a:solidFill>
                  <a:srgbClr val="06A1A8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en" sz="1700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of competitive intel</a:t>
            </a:r>
            <a:endParaRPr sz="1700" dirty="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74" name="Google Shape;74;p14"/>
          <p:cNvSpPr txBox="1"/>
          <p:nvPr/>
        </p:nvSpPr>
        <p:spPr>
          <a:xfrm>
            <a:off x="5067725" y="657500"/>
            <a:ext cx="26841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dirty="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2023 State of Competitive Intelligence Report</a:t>
            </a:r>
            <a:endParaRPr sz="700" dirty="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5" name="Google Shape;75;p14"/>
          <p:cNvSpPr txBox="1"/>
          <p:nvPr/>
        </p:nvSpPr>
        <p:spPr>
          <a:xfrm>
            <a:off x="1397325" y="2849888"/>
            <a:ext cx="2721900" cy="19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2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Outsmart competitors</a:t>
            </a:r>
            <a:endParaRPr sz="1500" b="1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2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Improve customer experience</a:t>
            </a:r>
            <a:endParaRPr sz="1500" dirty="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2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Increase sales</a:t>
            </a:r>
            <a:endParaRPr sz="1500" dirty="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22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1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6" name="Google Shape;76;p14"/>
          <p:cNvSpPr txBox="1"/>
          <p:nvPr/>
        </p:nvSpPr>
        <p:spPr>
          <a:xfrm>
            <a:off x="5134350" y="4209025"/>
            <a:ext cx="39750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rgbClr val="06A1A8"/>
                </a:solidFill>
                <a:latin typeface="Roboto"/>
                <a:ea typeface="Roboto"/>
                <a:cs typeface="Roboto"/>
                <a:sym typeface="Roboto"/>
              </a:rPr>
              <a:t>88%</a:t>
            </a:r>
            <a:r>
              <a:rPr lang="en" sz="1350" b="1" dirty="0">
                <a:solidFill>
                  <a:srgbClr val="06A1A8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700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of opportunities &amp; threats </a:t>
            </a:r>
            <a:br>
              <a:rPr lang="en" sz="1700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</a:br>
            <a:r>
              <a:rPr lang="en" sz="1700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go unnoticed.</a:t>
            </a:r>
            <a:endParaRPr sz="1350" b="1" dirty="0">
              <a:solidFill>
                <a:srgbClr val="05898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7" name="Google Shape;77;p14"/>
          <p:cNvSpPr txBox="1"/>
          <p:nvPr/>
        </p:nvSpPr>
        <p:spPr>
          <a:xfrm>
            <a:off x="5134350" y="4006825"/>
            <a:ext cx="26841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Forrester Research</a:t>
            </a:r>
            <a:endParaRPr sz="6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78" name="Google Shape;78;p14"/>
          <p:cNvGrpSpPr/>
          <p:nvPr/>
        </p:nvGrpSpPr>
        <p:grpSpPr>
          <a:xfrm>
            <a:off x="1154362" y="4228333"/>
            <a:ext cx="208004" cy="202559"/>
            <a:chOff x="1492675" y="4992125"/>
            <a:chExt cx="481825" cy="481825"/>
          </a:xfrm>
        </p:grpSpPr>
        <p:sp>
          <p:nvSpPr>
            <p:cNvPr id="79" name="Google Shape;79;p14"/>
            <p:cNvSpPr/>
            <p:nvPr/>
          </p:nvSpPr>
          <p:spPr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rgbClr val="2333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0" name="Google Shape;80;p14"/>
            <p:cNvSpPr/>
            <p:nvPr/>
          </p:nvSpPr>
          <p:spPr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rgbClr val="2333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1" name="Google Shape;81;p14"/>
          <p:cNvGrpSpPr/>
          <p:nvPr/>
        </p:nvGrpSpPr>
        <p:grpSpPr>
          <a:xfrm>
            <a:off x="1154362" y="3682196"/>
            <a:ext cx="208004" cy="202559"/>
            <a:chOff x="1492675" y="4992125"/>
            <a:chExt cx="481825" cy="481825"/>
          </a:xfrm>
        </p:grpSpPr>
        <p:sp>
          <p:nvSpPr>
            <p:cNvPr id="82" name="Google Shape;82;p14"/>
            <p:cNvSpPr/>
            <p:nvPr/>
          </p:nvSpPr>
          <p:spPr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rgbClr val="2333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" name="Google Shape;83;p14"/>
            <p:cNvSpPr/>
            <p:nvPr/>
          </p:nvSpPr>
          <p:spPr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rgbClr val="2333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4" name="Google Shape;84;p14"/>
          <p:cNvGrpSpPr/>
          <p:nvPr/>
        </p:nvGrpSpPr>
        <p:grpSpPr>
          <a:xfrm>
            <a:off x="1154362" y="3136046"/>
            <a:ext cx="208004" cy="202559"/>
            <a:chOff x="1492675" y="4992125"/>
            <a:chExt cx="481825" cy="481825"/>
          </a:xfrm>
        </p:grpSpPr>
        <p:sp>
          <p:nvSpPr>
            <p:cNvPr id="85" name="Google Shape;85;p14"/>
            <p:cNvSpPr/>
            <p:nvPr/>
          </p:nvSpPr>
          <p:spPr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6" name="Google Shape;86;p14"/>
            <p:cNvSpPr/>
            <p:nvPr/>
          </p:nvSpPr>
          <p:spPr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D5578794-C511-ACCF-6C51-7CA8AA2F4D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05" y="0"/>
            <a:ext cx="38348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5"/>
          <p:cNvSpPr/>
          <p:nvPr/>
        </p:nvSpPr>
        <p:spPr>
          <a:xfrm>
            <a:off x="942600" y="2675138"/>
            <a:ext cx="3468300" cy="466800"/>
          </a:xfrm>
          <a:prstGeom prst="homePlate">
            <a:avLst>
              <a:gd name="adj" fmla="val 50000"/>
            </a:avLst>
          </a:prstGeom>
          <a:solidFill>
            <a:srgbClr val="D468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Google Shape;9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75325" y="709650"/>
            <a:ext cx="3730907" cy="4039624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5"/>
          <p:cNvSpPr txBox="1"/>
          <p:nvPr/>
        </p:nvSpPr>
        <p:spPr>
          <a:xfrm>
            <a:off x="884650" y="1007513"/>
            <a:ext cx="3365100" cy="14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Challenge is </a:t>
            </a:r>
            <a:r>
              <a:rPr lang="en" sz="28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getting and using the intel</a:t>
            </a:r>
            <a:r>
              <a:rPr lang="en" sz="2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 employees have</a:t>
            </a:r>
            <a:endParaRPr sz="30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grpSp>
        <p:nvGrpSpPr>
          <p:cNvPr id="99" name="Google Shape;99;p15"/>
          <p:cNvGrpSpPr/>
          <p:nvPr/>
        </p:nvGrpSpPr>
        <p:grpSpPr>
          <a:xfrm>
            <a:off x="1116406" y="2807258"/>
            <a:ext cx="202559" cy="202559"/>
            <a:chOff x="2085525" y="4992125"/>
            <a:chExt cx="481825" cy="481825"/>
          </a:xfrm>
        </p:grpSpPr>
        <p:sp>
          <p:nvSpPr>
            <p:cNvPr id="100" name="Google Shape;100;p15"/>
            <p:cNvSpPr/>
            <p:nvPr/>
          </p:nvSpPr>
          <p:spPr>
            <a:xfrm>
              <a:off x="2244150" y="5152125"/>
              <a:ext cx="164500" cy="161825"/>
            </a:xfrm>
            <a:custGeom>
              <a:avLst/>
              <a:gdLst/>
              <a:ahLst/>
              <a:cxnLst/>
              <a:rect l="l" t="t" r="r" b="b"/>
              <a:pathLst>
                <a:path w="6580" h="6473" extrusionOk="0">
                  <a:moveTo>
                    <a:pt x="618" y="1"/>
                  </a:moveTo>
                  <a:cubicBezTo>
                    <a:pt x="474" y="1"/>
                    <a:pt x="329" y="56"/>
                    <a:pt x="220" y="165"/>
                  </a:cubicBezTo>
                  <a:cubicBezTo>
                    <a:pt x="3" y="385"/>
                    <a:pt x="0" y="737"/>
                    <a:pt x="214" y="957"/>
                  </a:cubicBezTo>
                  <a:lnTo>
                    <a:pt x="2093" y="2836"/>
                  </a:lnTo>
                  <a:cubicBezTo>
                    <a:pt x="2313" y="3059"/>
                    <a:pt x="2313" y="3414"/>
                    <a:pt x="2093" y="3637"/>
                  </a:cubicBezTo>
                  <a:lnTo>
                    <a:pt x="214" y="5516"/>
                  </a:lnTo>
                  <a:cubicBezTo>
                    <a:pt x="0" y="5736"/>
                    <a:pt x="3" y="6088"/>
                    <a:pt x="220" y="6308"/>
                  </a:cubicBezTo>
                  <a:cubicBezTo>
                    <a:pt x="329" y="6418"/>
                    <a:pt x="474" y="6473"/>
                    <a:pt x="618" y="6473"/>
                  </a:cubicBezTo>
                  <a:cubicBezTo>
                    <a:pt x="760" y="6473"/>
                    <a:pt x="902" y="6420"/>
                    <a:pt x="1012" y="6314"/>
                  </a:cubicBezTo>
                  <a:lnTo>
                    <a:pt x="1018" y="6308"/>
                  </a:lnTo>
                  <a:lnTo>
                    <a:pt x="2897" y="4495"/>
                  </a:lnTo>
                  <a:cubicBezTo>
                    <a:pt x="3007" y="4390"/>
                    <a:pt x="3148" y="4337"/>
                    <a:pt x="3290" y="4337"/>
                  </a:cubicBezTo>
                  <a:cubicBezTo>
                    <a:pt x="3431" y="4337"/>
                    <a:pt x="3573" y="4390"/>
                    <a:pt x="3683" y="4495"/>
                  </a:cubicBezTo>
                  <a:lnTo>
                    <a:pt x="5562" y="6308"/>
                  </a:lnTo>
                  <a:lnTo>
                    <a:pt x="5568" y="6314"/>
                  </a:lnTo>
                  <a:cubicBezTo>
                    <a:pt x="5678" y="6420"/>
                    <a:pt x="5820" y="6473"/>
                    <a:pt x="5962" y="6473"/>
                  </a:cubicBezTo>
                  <a:cubicBezTo>
                    <a:pt x="6106" y="6473"/>
                    <a:pt x="6250" y="6418"/>
                    <a:pt x="6360" y="6308"/>
                  </a:cubicBezTo>
                  <a:cubicBezTo>
                    <a:pt x="6577" y="6088"/>
                    <a:pt x="6580" y="5736"/>
                    <a:pt x="6366" y="5516"/>
                  </a:cubicBezTo>
                  <a:lnTo>
                    <a:pt x="4487" y="3637"/>
                  </a:lnTo>
                  <a:cubicBezTo>
                    <a:pt x="4267" y="3414"/>
                    <a:pt x="4267" y="3059"/>
                    <a:pt x="4487" y="2836"/>
                  </a:cubicBezTo>
                  <a:lnTo>
                    <a:pt x="6366" y="957"/>
                  </a:lnTo>
                  <a:cubicBezTo>
                    <a:pt x="6580" y="737"/>
                    <a:pt x="6577" y="385"/>
                    <a:pt x="6360" y="165"/>
                  </a:cubicBezTo>
                  <a:cubicBezTo>
                    <a:pt x="6250" y="56"/>
                    <a:pt x="6106" y="1"/>
                    <a:pt x="5962" y="1"/>
                  </a:cubicBezTo>
                  <a:cubicBezTo>
                    <a:pt x="5820" y="1"/>
                    <a:pt x="5678" y="53"/>
                    <a:pt x="5568" y="159"/>
                  </a:cubicBezTo>
                  <a:lnTo>
                    <a:pt x="5562" y="165"/>
                  </a:lnTo>
                  <a:lnTo>
                    <a:pt x="3683" y="1978"/>
                  </a:lnTo>
                  <a:cubicBezTo>
                    <a:pt x="3573" y="2083"/>
                    <a:pt x="3431" y="2136"/>
                    <a:pt x="3290" y="2136"/>
                  </a:cubicBezTo>
                  <a:cubicBezTo>
                    <a:pt x="3148" y="2136"/>
                    <a:pt x="3007" y="2083"/>
                    <a:pt x="2897" y="1978"/>
                  </a:cubicBezTo>
                  <a:lnTo>
                    <a:pt x="1018" y="165"/>
                  </a:lnTo>
                  <a:lnTo>
                    <a:pt x="1012" y="159"/>
                  </a:lnTo>
                  <a:cubicBezTo>
                    <a:pt x="902" y="53"/>
                    <a:pt x="760" y="1"/>
                    <a:pt x="6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1" name="Google Shape;101;p15"/>
            <p:cNvSpPr/>
            <p:nvPr/>
          </p:nvSpPr>
          <p:spPr>
            <a:xfrm>
              <a:off x="208552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313" y="5263"/>
                  </a:moveTo>
                  <a:cubicBezTo>
                    <a:pt x="12748" y="5263"/>
                    <a:pt x="13183" y="5429"/>
                    <a:pt x="13515" y="5761"/>
                  </a:cubicBezTo>
                  <a:cubicBezTo>
                    <a:pt x="14174" y="6424"/>
                    <a:pt x="14171" y="7496"/>
                    <a:pt x="13509" y="8155"/>
                  </a:cubicBezTo>
                  <a:lnTo>
                    <a:pt x="12030" y="9637"/>
                  </a:lnTo>
                  <a:lnTo>
                    <a:pt x="13512" y="11118"/>
                  </a:lnTo>
                  <a:cubicBezTo>
                    <a:pt x="14174" y="11778"/>
                    <a:pt x="14177" y="12850"/>
                    <a:pt x="13515" y="13512"/>
                  </a:cubicBezTo>
                  <a:cubicBezTo>
                    <a:pt x="13184" y="13844"/>
                    <a:pt x="12749" y="14011"/>
                    <a:pt x="12315" y="14011"/>
                  </a:cubicBezTo>
                  <a:cubicBezTo>
                    <a:pt x="11883" y="14011"/>
                    <a:pt x="11451" y="13847"/>
                    <a:pt x="11121" y="13518"/>
                  </a:cubicBezTo>
                  <a:lnTo>
                    <a:pt x="9636" y="12088"/>
                  </a:lnTo>
                  <a:lnTo>
                    <a:pt x="8152" y="13518"/>
                  </a:lnTo>
                  <a:cubicBezTo>
                    <a:pt x="7822" y="13847"/>
                    <a:pt x="7390" y="14011"/>
                    <a:pt x="6958" y="14011"/>
                  </a:cubicBezTo>
                  <a:cubicBezTo>
                    <a:pt x="6523" y="14011"/>
                    <a:pt x="6087" y="13844"/>
                    <a:pt x="5755" y="13512"/>
                  </a:cubicBezTo>
                  <a:cubicBezTo>
                    <a:pt x="5095" y="12850"/>
                    <a:pt x="5098" y="11778"/>
                    <a:pt x="5761" y="11118"/>
                  </a:cubicBezTo>
                  <a:lnTo>
                    <a:pt x="7239" y="9637"/>
                  </a:lnTo>
                  <a:lnTo>
                    <a:pt x="5758" y="8155"/>
                  </a:lnTo>
                  <a:cubicBezTo>
                    <a:pt x="5095" y="7496"/>
                    <a:pt x="5092" y="6424"/>
                    <a:pt x="5755" y="5761"/>
                  </a:cubicBezTo>
                  <a:cubicBezTo>
                    <a:pt x="6085" y="5429"/>
                    <a:pt x="6519" y="5263"/>
                    <a:pt x="6954" y="5263"/>
                  </a:cubicBezTo>
                  <a:cubicBezTo>
                    <a:pt x="7386" y="5263"/>
                    <a:pt x="7818" y="5428"/>
                    <a:pt x="8149" y="5758"/>
                  </a:cubicBezTo>
                  <a:lnTo>
                    <a:pt x="9633" y="7188"/>
                  </a:lnTo>
                  <a:lnTo>
                    <a:pt x="11118" y="5758"/>
                  </a:lnTo>
                  <a:cubicBezTo>
                    <a:pt x="11448" y="5428"/>
                    <a:pt x="11881" y="5263"/>
                    <a:pt x="12313" y="5263"/>
                  </a:cubicBezTo>
                  <a:close/>
                  <a:moveTo>
                    <a:pt x="9636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2" y="4686"/>
                    <a:pt x="0" y="7098"/>
                    <a:pt x="0" y="9637"/>
                  </a:cubicBezTo>
                  <a:cubicBezTo>
                    <a:pt x="0" y="12175"/>
                    <a:pt x="1012" y="14587"/>
                    <a:pt x="2849" y="16424"/>
                  </a:cubicBezTo>
                  <a:cubicBezTo>
                    <a:pt x="4686" y="18261"/>
                    <a:pt x="7095" y="19273"/>
                    <a:pt x="9636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61" y="14587"/>
                    <a:pt x="19272" y="12175"/>
                    <a:pt x="19272" y="9637"/>
                  </a:cubicBezTo>
                  <a:cubicBezTo>
                    <a:pt x="19272" y="7098"/>
                    <a:pt x="18261" y="4686"/>
                    <a:pt x="16421" y="2849"/>
                  </a:cubicBezTo>
                  <a:cubicBezTo>
                    <a:pt x="14584" y="1012"/>
                    <a:pt x="12175" y="1"/>
                    <a:pt x="96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02" name="Google Shape;102;p15"/>
          <p:cNvGrpSpPr/>
          <p:nvPr/>
        </p:nvGrpSpPr>
        <p:grpSpPr>
          <a:xfrm>
            <a:off x="1116406" y="3340108"/>
            <a:ext cx="202559" cy="202559"/>
            <a:chOff x="2085525" y="4992125"/>
            <a:chExt cx="481825" cy="481825"/>
          </a:xfrm>
        </p:grpSpPr>
        <p:sp>
          <p:nvSpPr>
            <p:cNvPr id="103" name="Google Shape;103;p15"/>
            <p:cNvSpPr/>
            <p:nvPr/>
          </p:nvSpPr>
          <p:spPr>
            <a:xfrm>
              <a:off x="2244150" y="5152125"/>
              <a:ext cx="164500" cy="161825"/>
            </a:xfrm>
            <a:custGeom>
              <a:avLst/>
              <a:gdLst/>
              <a:ahLst/>
              <a:cxnLst/>
              <a:rect l="l" t="t" r="r" b="b"/>
              <a:pathLst>
                <a:path w="6580" h="6473" extrusionOk="0">
                  <a:moveTo>
                    <a:pt x="618" y="1"/>
                  </a:moveTo>
                  <a:cubicBezTo>
                    <a:pt x="474" y="1"/>
                    <a:pt x="329" y="56"/>
                    <a:pt x="220" y="165"/>
                  </a:cubicBezTo>
                  <a:cubicBezTo>
                    <a:pt x="3" y="385"/>
                    <a:pt x="0" y="737"/>
                    <a:pt x="214" y="957"/>
                  </a:cubicBezTo>
                  <a:lnTo>
                    <a:pt x="2093" y="2836"/>
                  </a:lnTo>
                  <a:cubicBezTo>
                    <a:pt x="2313" y="3059"/>
                    <a:pt x="2313" y="3414"/>
                    <a:pt x="2093" y="3637"/>
                  </a:cubicBezTo>
                  <a:lnTo>
                    <a:pt x="214" y="5516"/>
                  </a:lnTo>
                  <a:cubicBezTo>
                    <a:pt x="0" y="5736"/>
                    <a:pt x="3" y="6088"/>
                    <a:pt x="220" y="6308"/>
                  </a:cubicBezTo>
                  <a:cubicBezTo>
                    <a:pt x="329" y="6418"/>
                    <a:pt x="474" y="6473"/>
                    <a:pt x="618" y="6473"/>
                  </a:cubicBezTo>
                  <a:cubicBezTo>
                    <a:pt x="760" y="6473"/>
                    <a:pt x="902" y="6420"/>
                    <a:pt x="1012" y="6314"/>
                  </a:cubicBezTo>
                  <a:lnTo>
                    <a:pt x="1018" y="6308"/>
                  </a:lnTo>
                  <a:lnTo>
                    <a:pt x="2897" y="4495"/>
                  </a:lnTo>
                  <a:cubicBezTo>
                    <a:pt x="3007" y="4390"/>
                    <a:pt x="3148" y="4337"/>
                    <a:pt x="3290" y="4337"/>
                  </a:cubicBezTo>
                  <a:cubicBezTo>
                    <a:pt x="3431" y="4337"/>
                    <a:pt x="3573" y="4390"/>
                    <a:pt x="3683" y="4495"/>
                  </a:cubicBezTo>
                  <a:lnTo>
                    <a:pt x="5562" y="6308"/>
                  </a:lnTo>
                  <a:lnTo>
                    <a:pt x="5568" y="6314"/>
                  </a:lnTo>
                  <a:cubicBezTo>
                    <a:pt x="5678" y="6420"/>
                    <a:pt x="5820" y="6473"/>
                    <a:pt x="5962" y="6473"/>
                  </a:cubicBezTo>
                  <a:cubicBezTo>
                    <a:pt x="6106" y="6473"/>
                    <a:pt x="6250" y="6418"/>
                    <a:pt x="6360" y="6308"/>
                  </a:cubicBezTo>
                  <a:cubicBezTo>
                    <a:pt x="6577" y="6088"/>
                    <a:pt x="6580" y="5736"/>
                    <a:pt x="6366" y="5516"/>
                  </a:cubicBezTo>
                  <a:lnTo>
                    <a:pt x="4487" y="3637"/>
                  </a:lnTo>
                  <a:cubicBezTo>
                    <a:pt x="4267" y="3414"/>
                    <a:pt x="4267" y="3059"/>
                    <a:pt x="4487" y="2836"/>
                  </a:cubicBezTo>
                  <a:lnTo>
                    <a:pt x="6366" y="957"/>
                  </a:lnTo>
                  <a:cubicBezTo>
                    <a:pt x="6580" y="737"/>
                    <a:pt x="6577" y="385"/>
                    <a:pt x="6360" y="165"/>
                  </a:cubicBezTo>
                  <a:cubicBezTo>
                    <a:pt x="6250" y="56"/>
                    <a:pt x="6106" y="1"/>
                    <a:pt x="5962" y="1"/>
                  </a:cubicBezTo>
                  <a:cubicBezTo>
                    <a:pt x="5820" y="1"/>
                    <a:pt x="5678" y="53"/>
                    <a:pt x="5568" y="159"/>
                  </a:cubicBezTo>
                  <a:lnTo>
                    <a:pt x="5562" y="165"/>
                  </a:lnTo>
                  <a:lnTo>
                    <a:pt x="3683" y="1978"/>
                  </a:lnTo>
                  <a:cubicBezTo>
                    <a:pt x="3573" y="2083"/>
                    <a:pt x="3431" y="2136"/>
                    <a:pt x="3290" y="2136"/>
                  </a:cubicBezTo>
                  <a:cubicBezTo>
                    <a:pt x="3148" y="2136"/>
                    <a:pt x="3007" y="2083"/>
                    <a:pt x="2897" y="1978"/>
                  </a:cubicBezTo>
                  <a:lnTo>
                    <a:pt x="1018" y="165"/>
                  </a:lnTo>
                  <a:lnTo>
                    <a:pt x="1012" y="159"/>
                  </a:lnTo>
                  <a:cubicBezTo>
                    <a:pt x="902" y="53"/>
                    <a:pt x="760" y="1"/>
                    <a:pt x="618" y="1"/>
                  </a:cubicBezTo>
                  <a:close/>
                </a:path>
              </a:pathLst>
            </a:custGeom>
            <a:solidFill>
              <a:srgbClr val="D468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4" name="Google Shape;104;p15"/>
            <p:cNvSpPr/>
            <p:nvPr/>
          </p:nvSpPr>
          <p:spPr>
            <a:xfrm>
              <a:off x="208552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313" y="5263"/>
                  </a:moveTo>
                  <a:cubicBezTo>
                    <a:pt x="12748" y="5263"/>
                    <a:pt x="13183" y="5429"/>
                    <a:pt x="13515" y="5761"/>
                  </a:cubicBezTo>
                  <a:cubicBezTo>
                    <a:pt x="14174" y="6424"/>
                    <a:pt x="14171" y="7496"/>
                    <a:pt x="13509" y="8155"/>
                  </a:cubicBezTo>
                  <a:lnTo>
                    <a:pt x="12030" y="9637"/>
                  </a:lnTo>
                  <a:lnTo>
                    <a:pt x="13512" y="11118"/>
                  </a:lnTo>
                  <a:cubicBezTo>
                    <a:pt x="14174" y="11778"/>
                    <a:pt x="14177" y="12850"/>
                    <a:pt x="13515" y="13512"/>
                  </a:cubicBezTo>
                  <a:cubicBezTo>
                    <a:pt x="13184" y="13844"/>
                    <a:pt x="12749" y="14011"/>
                    <a:pt x="12315" y="14011"/>
                  </a:cubicBezTo>
                  <a:cubicBezTo>
                    <a:pt x="11883" y="14011"/>
                    <a:pt x="11451" y="13847"/>
                    <a:pt x="11121" y="13518"/>
                  </a:cubicBezTo>
                  <a:lnTo>
                    <a:pt x="9636" y="12088"/>
                  </a:lnTo>
                  <a:lnTo>
                    <a:pt x="8152" y="13518"/>
                  </a:lnTo>
                  <a:cubicBezTo>
                    <a:pt x="7822" y="13847"/>
                    <a:pt x="7390" y="14011"/>
                    <a:pt x="6958" y="14011"/>
                  </a:cubicBezTo>
                  <a:cubicBezTo>
                    <a:pt x="6523" y="14011"/>
                    <a:pt x="6087" y="13844"/>
                    <a:pt x="5755" y="13512"/>
                  </a:cubicBezTo>
                  <a:cubicBezTo>
                    <a:pt x="5095" y="12850"/>
                    <a:pt x="5098" y="11778"/>
                    <a:pt x="5761" y="11118"/>
                  </a:cubicBezTo>
                  <a:lnTo>
                    <a:pt x="7239" y="9637"/>
                  </a:lnTo>
                  <a:lnTo>
                    <a:pt x="5758" y="8155"/>
                  </a:lnTo>
                  <a:cubicBezTo>
                    <a:pt x="5095" y="7496"/>
                    <a:pt x="5092" y="6424"/>
                    <a:pt x="5755" y="5761"/>
                  </a:cubicBezTo>
                  <a:cubicBezTo>
                    <a:pt x="6085" y="5429"/>
                    <a:pt x="6519" y="5263"/>
                    <a:pt x="6954" y="5263"/>
                  </a:cubicBezTo>
                  <a:cubicBezTo>
                    <a:pt x="7386" y="5263"/>
                    <a:pt x="7818" y="5428"/>
                    <a:pt x="8149" y="5758"/>
                  </a:cubicBezTo>
                  <a:lnTo>
                    <a:pt x="9633" y="7188"/>
                  </a:lnTo>
                  <a:lnTo>
                    <a:pt x="11118" y="5758"/>
                  </a:lnTo>
                  <a:cubicBezTo>
                    <a:pt x="11448" y="5428"/>
                    <a:pt x="11881" y="5263"/>
                    <a:pt x="12313" y="5263"/>
                  </a:cubicBezTo>
                  <a:close/>
                  <a:moveTo>
                    <a:pt x="9636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2" y="4686"/>
                    <a:pt x="0" y="7098"/>
                    <a:pt x="0" y="9637"/>
                  </a:cubicBezTo>
                  <a:cubicBezTo>
                    <a:pt x="0" y="12175"/>
                    <a:pt x="1012" y="14587"/>
                    <a:pt x="2849" y="16424"/>
                  </a:cubicBezTo>
                  <a:cubicBezTo>
                    <a:pt x="4686" y="18261"/>
                    <a:pt x="7095" y="19273"/>
                    <a:pt x="9636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61" y="14587"/>
                    <a:pt x="19272" y="12175"/>
                    <a:pt x="19272" y="9637"/>
                  </a:cubicBezTo>
                  <a:cubicBezTo>
                    <a:pt x="19272" y="7098"/>
                    <a:pt x="18261" y="4686"/>
                    <a:pt x="16421" y="2849"/>
                  </a:cubicBezTo>
                  <a:cubicBezTo>
                    <a:pt x="14584" y="1012"/>
                    <a:pt x="12175" y="1"/>
                    <a:pt x="9636" y="1"/>
                  </a:cubicBezTo>
                  <a:close/>
                </a:path>
              </a:pathLst>
            </a:custGeom>
            <a:solidFill>
              <a:srgbClr val="D468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05" name="Google Shape;105;p15"/>
          <p:cNvGrpSpPr/>
          <p:nvPr/>
        </p:nvGrpSpPr>
        <p:grpSpPr>
          <a:xfrm>
            <a:off x="1116406" y="3843946"/>
            <a:ext cx="202559" cy="202559"/>
            <a:chOff x="2085525" y="4992125"/>
            <a:chExt cx="481825" cy="481825"/>
          </a:xfrm>
        </p:grpSpPr>
        <p:sp>
          <p:nvSpPr>
            <p:cNvPr id="106" name="Google Shape;106;p15"/>
            <p:cNvSpPr/>
            <p:nvPr/>
          </p:nvSpPr>
          <p:spPr>
            <a:xfrm>
              <a:off x="2244150" y="5152125"/>
              <a:ext cx="164500" cy="161825"/>
            </a:xfrm>
            <a:custGeom>
              <a:avLst/>
              <a:gdLst/>
              <a:ahLst/>
              <a:cxnLst/>
              <a:rect l="l" t="t" r="r" b="b"/>
              <a:pathLst>
                <a:path w="6580" h="6473" extrusionOk="0">
                  <a:moveTo>
                    <a:pt x="618" y="1"/>
                  </a:moveTo>
                  <a:cubicBezTo>
                    <a:pt x="474" y="1"/>
                    <a:pt x="329" y="56"/>
                    <a:pt x="220" y="165"/>
                  </a:cubicBezTo>
                  <a:cubicBezTo>
                    <a:pt x="3" y="385"/>
                    <a:pt x="0" y="737"/>
                    <a:pt x="214" y="957"/>
                  </a:cubicBezTo>
                  <a:lnTo>
                    <a:pt x="2093" y="2836"/>
                  </a:lnTo>
                  <a:cubicBezTo>
                    <a:pt x="2313" y="3059"/>
                    <a:pt x="2313" y="3414"/>
                    <a:pt x="2093" y="3637"/>
                  </a:cubicBezTo>
                  <a:lnTo>
                    <a:pt x="214" y="5516"/>
                  </a:lnTo>
                  <a:cubicBezTo>
                    <a:pt x="0" y="5736"/>
                    <a:pt x="3" y="6088"/>
                    <a:pt x="220" y="6308"/>
                  </a:cubicBezTo>
                  <a:cubicBezTo>
                    <a:pt x="329" y="6418"/>
                    <a:pt x="474" y="6473"/>
                    <a:pt x="618" y="6473"/>
                  </a:cubicBezTo>
                  <a:cubicBezTo>
                    <a:pt x="760" y="6473"/>
                    <a:pt x="902" y="6420"/>
                    <a:pt x="1012" y="6314"/>
                  </a:cubicBezTo>
                  <a:lnTo>
                    <a:pt x="1018" y="6308"/>
                  </a:lnTo>
                  <a:lnTo>
                    <a:pt x="2897" y="4495"/>
                  </a:lnTo>
                  <a:cubicBezTo>
                    <a:pt x="3007" y="4390"/>
                    <a:pt x="3148" y="4337"/>
                    <a:pt x="3290" y="4337"/>
                  </a:cubicBezTo>
                  <a:cubicBezTo>
                    <a:pt x="3431" y="4337"/>
                    <a:pt x="3573" y="4390"/>
                    <a:pt x="3683" y="4495"/>
                  </a:cubicBezTo>
                  <a:lnTo>
                    <a:pt x="5562" y="6308"/>
                  </a:lnTo>
                  <a:lnTo>
                    <a:pt x="5568" y="6314"/>
                  </a:lnTo>
                  <a:cubicBezTo>
                    <a:pt x="5678" y="6420"/>
                    <a:pt x="5820" y="6473"/>
                    <a:pt x="5962" y="6473"/>
                  </a:cubicBezTo>
                  <a:cubicBezTo>
                    <a:pt x="6106" y="6473"/>
                    <a:pt x="6250" y="6418"/>
                    <a:pt x="6360" y="6308"/>
                  </a:cubicBezTo>
                  <a:cubicBezTo>
                    <a:pt x="6577" y="6088"/>
                    <a:pt x="6580" y="5736"/>
                    <a:pt x="6366" y="5516"/>
                  </a:cubicBezTo>
                  <a:lnTo>
                    <a:pt x="4487" y="3637"/>
                  </a:lnTo>
                  <a:cubicBezTo>
                    <a:pt x="4267" y="3414"/>
                    <a:pt x="4267" y="3059"/>
                    <a:pt x="4487" y="2836"/>
                  </a:cubicBezTo>
                  <a:lnTo>
                    <a:pt x="6366" y="957"/>
                  </a:lnTo>
                  <a:cubicBezTo>
                    <a:pt x="6580" y="737"/>
                    <a:pt x="6577" y="385"/>
                    <a:pt x="6360" y="165"/>
                  </a:cubicBezTo>
                  <a:cubicBezTo>
                    <a:pt x="6250" y="56"/>
                    <a:pt x="6106" y="1"/>
                    <a:pt x="5962" y="1"/>
                  </a:cubicBezTo>
                  <a:cubicBezTo>
                    <a:pt x="5820" y="1"/>
                    <a:pt x="5678" y="53"/>
                    <a:pt x="5568" y="159"/>
                  </a:cubicBezTo>
                  <a:lnTo>
                    <a:pt x="5562" y="165"/>
                  </a:lnTo>
                  <a:lnTo>
                    <a:pt x="3683" y="1978"/>
                  </a:lnTo>
                  <a:cubicBezTo>
                    <a:pt x="3573" y="2083"/>
                    <a:pt x="3431" y="2136"/>
                    <a:pt x="3290" y="2136"/>
                  </a:cubicBezTo>
                  <a:cubicBezTo>
                    <a:pt x="3148" y="2136"/>
                    <a:pt x="3007" y="2083"/>
                    <a:pt x="2897" y="1978"/>
                  </a:cubicBezTo>
                  <a:lnTo>
                    <a:pt x="1018" y="165"/>
                  </a:lnTo>
                  <a:lnTo>
                    <a:pt x="1012" y="159"/>
                  </a:lnTo>
                  <a:cubicBezTo>
                    <a:pt x="902" y="53"/>
                    <a:pt x="760" y="1"/>
                    <a:pt x="618" y="1"/>
                  </a:cubicBezTo>
                  <a:close/>
                </a:path>
              </a:pathLst>
            </a:custGeom>
            <a:solidFill>
              <a:srgbClr val="D468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7" name="Google Shape;107;p15"/>
            <p:cNvSpPr/>
            <p:nvPr/>
          </p:nvSpPr>
          <p:spPr>
            <a:xfrm>
              <a:off x="208552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313" y="5263"/>
                  </a:moveTo>
                  <a:cubicBezTo>
                    <a:pt x="12748" y="5263"/>
                    <a:pt x="13183" y="5429"/>
                    <a:pt x="13515" y="5761"/>
                  </a:cubicBezTo>
                  <a:cubicBezTo>
                    <a:pt x="14174" y="6424"/>
                    <a:pt x="14171" y="7496"/>
                    <a:pt x="13509" y="8155"/>
                  </a:cubicBezTo>
                  <a:lnTo>
                    <a:pt x="12030" y="9637"/>
                  </a:lnTo>
                  <a:lnTo>
                    <a:pt x="13512" y="11118"/>
                  </a:lnTo>
                  <a:cubicBezTo>
                    <a:pt x="14174" y="11778"/>
                    <a:pt x="14177" y="12850"/>
                    <a:pt x="13515" y="13512"/>
                  </a:cubicBezTo>
                  <a:cubicBezTo>
                    <a:pt x="13184" y="13844"/>
                    <a:pt x="12749" y="14011"/>
                    <a:pt x="12315" y="14011"/>
                  </a:cubicBezTo>
                  <a:cubicBezTo>
                    <a:pt x="11883" y="14011"/>
                    <a:pt x="11451" y="13847"/>
                    <a:pt x="11121" y="13518"/>
                  </a:cubicBezTo>
                  <a:lnTo>
                    <a:pt x="9636" y="12088"/>
                  </a:lnTo>
                  <a:lnTo>
                    <a:pt x="8152" y="13518"/>
                  </a:lnTo>
                  <a:cubicBezTo>
                    <a:pt x="7822" y="13847"/>
                    <a:pt x="7390" y="14011"/>
                    <a:pt x="6958" y="14011"/>
                  </a:cubicBezTo>
                  <a:cubicBezTo>
                    <a:pt x="6523" y="14011"/>
                    <a:pt x="6087" y="13844"/>
                    <a:pt x="5755" y="13512"/>
                  </a:cubicBezTo>
                  <a:cubicBezTo>
                    <a:pt x="5095" y="12850"/>
                    <a:pt x="5098" y="11778"/>
                    <a:pt x="5761" y="11118"/>
                  </a:cubicBezTo>
                  <a:lnTo>
                    <a:pt x="7239" y="9637"/>
                  </a:lnTo>
                  <a:lnTo>
                    <a:pt x="5758" y="8155"/>
                  </a:lnTo>
                  <a:cubicBezTo>
                    <a:pt x="5095" y="7496"/>
                    <a:pt x="5092" y="6424"/>
                    <a:pt x="5755" y="5761"/>
                  </a:cubicBezTo>
                  <a:cubicBezTo>
                    <a:pt x="6085" y="5429"/>
                    <a:pt x="6519" y="5263"/>
                    <a:pt x="6954" y="5263"/>
                  </a:cubicBezTo>
                  <a:cubicBezTo>
                    <a:pt x="7386" y="5263"/>
                    <a:pt x="7818" y="5428"/>
                    <a:pt x="8149" y="5758"/>
                  </a:cubicBezTo>
                  <a:lnTo>
                    <a:pt x="9633" y="7188"/>
                  </a:lnTo>
                  <a:lnTo>
                    <a:pt x="11118" y="5758"/>
                  </a:lnTo>
                  <a:cubicBezTo>
                    <a:pt x="11448" y="5428"/>
                    <a:pt x="11881" y="5263"/>
                    <a:pt x="12313" y="5263"/>
                  </a:cubicBezTo>
                  <a:close/>
                  <a:moveTo>
                    <a:pt x="9636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2" y="4686"/>
                    <a:pt x="0" y="7098"/>
                    <a:pt x="0" y="9637"/>
                  </a:cubicBezTo>
                  <a:cubicBezTo>
                    <a:pt x="0" y="12175"/>
                    <a:pt x="1012" y="14587"/>
                    <a:pt x="2849" y="16424"/>
                  </a:cubicBezTo>
                  <a:cubicBezTo>
                    <a:pt x="4686" y="18261"/>
                    <a:pt x="7095" y="19273"/>
                    <a:pt x="9636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61" y="14587"/>
                    <a:pt x="19272" y="12175"/>
                    <a:pt x="19272" y="9637"/>
                  </a:cubicBezTo>
                  <a:cubicBezTo>
                    <a:pt x="19272" y="7098"/>
                    <a:pt x="18261" y="4686"/>
                    <a:pt x="16421" y="2849"/>
                  </a:cubicBezTo>
                  <a:cubicBezTo>
                    <a:pt x="14584" y="1012"/>
                    <a:pt x="12175" y="1"/>
                    <a:pt x="9636" y="1"/>
                  </a:cubicBezTo>
                  <a:close/>
                </a:path>
              </a:pathLst>
            </a:custGeom>
            <a:solidFill>
              <a:srgbClr val="D468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108" name="Google Shape;108;p15"/>
          <p:cNvSpPr txBox="1"/>
          <p:nvPr/>
        </p:nvSpPr>
        <p:spPr>
          <a:xfrm>
            <a:off x="1359575" y="2515225"/>
            <a:ext cx="3365100" cy="17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2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Lost in ad-hoc data chaos</a:t>
            </a:r>
            <a:endParaRPr sz="15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2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Manually piece together fragments </a:t>
            </a:r>
            <a:br>
              <a:rPr lang="en" sz="1500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</a:br>
            <a:r>
              <a:rPr lang="en" sz="1500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Employees forget, resist, don’t engage</a:t>
            </a:r>
            <a:endParaRPr sz="1500" dirty="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A0AB39-0514-BE29-CB62-14A3E1DFCC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8348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6"/>
          <p:cNvSpPr txBox="1"/>
          <p:nvPr/>
        </p:nvSpPr>
        <p:spPr>
          <a:xfrm>
            <a:off x="884650" y="873525"/>
            <a:ext cx="3794400" cy="18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Groopit </a:t>
            </a:r>
            <a:r>
              <a:rPr lang="en" sz="2700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simplifies how companies get and use intel from employees to transform results</a:t>
            </a:r>
            <a:endParaRPr sz="2700" dirty="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16" name="Google Shape;116;p16"/>
          <p:cNvSpPr txBox="1"/>
          <p:nvPr/>
        </p:nvSpPr>
        <p:spPr>
          <a:xfrm>
            <a:off x="884650" y="2807800"/>
            <a:ext cx="3975900" cy="13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20675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0"/>
              <a:buFont typeface="Roboto Medium"/>
              <a:buChar char="➔"/>
            </a:pPr>
            <a:r>
              <a:rPr lang="en" sz="1450" dirty="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Underlying data model</a:t>
            </a:r>
            <a:endParaRPr sz="1450" dirty="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457200" lvl="0" indent="-320675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0"/>
              <a:buFont typeface="Roboto Medium"/>
              <a:buChar char="➔"/>
            </a:pPr>
            <a:r>
              <a:rPr lang="en" sz="1450" dirty="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Integrated                         across systems</a:t>
            </a:r>
            <a:endParaRPr sz="1450" dirty="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457200" lvl="0" indent="-320675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0"/>
              <a:buFont typeface="Roboto Medium"/>
              <a:buChar char="➔"/>
            </a:pPr>
            <a:r>
              <a:rPr lang="en" sz="1450" dirty="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Real-time sharing &amp; usage</a:t>
            </a:r>
            <a:endParaRPr sz="1450" dirty="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grpSp>
        <p:nvGrpSpPr>
          <p:cNvPr id="117" name="Google Shape;117;p16"/>
          <p:cNvGrpSpPr/>
          <p:nvPr/>
        </p:nvGrpSpPr>
        <p:grpSpPr>
          <a:xfrm>
            <a:off x="2338075" y="3494625"/>
            <a:ext cx="1032775" cy="244725"/>
            <a:chOff x="6605860" y="1787629"/>
            <a:chExt cx="2333954" cy="515970"/>
          </a:xfrm>
        </p:grpSpPr>
        <p:pic>
          <p:nvPicPr>
            <p:cNvPr id="118" name="Google Shape;118;p1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719416" y="1846394"/>
              <a:ext cx="569411" cy="3984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9" name="Google Shape;119;p16"/>
            <p:cNvPicPr preferRelativeResize="0"/>
            <p:nvPr/>
          </p:nvPicPr>
          <p:blipFill rotWithShape="1">
            <a:blip r:embed="rId4">
              <a:alphaModFix/>
            </a:blip>
            <a:srcRect t="29537" r="73994" b="27685"/>
            <a:stretch/>
          </p:blipFill>
          <p:spPr>
            <a:xfrm>
              <a:off x="6605860" y="1829627"/>
              <a:ext cx="466857" cy="4319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0" name="Google Shape;120;p16"/>
            <p:cNvPicPr preferRelativeResize="0"/>
            <p:nvPr/>
          </p:nvPicPr>
          <p:blipFill rotWithShape="1">
            <a:blip r:embed="rId5">
              <a:alphaModFix/>
            </a:blip>
            <a:srcRect r="71903"/>
            <a:stretch/>
          </p:blipFill>
          <p:spPr>
            <a:xfrm>
              <a:off x="7207734" y="1874756"/>
              <a:ext cx="376663" cy="3416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1" name="Google Shape;121;p16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8423855" y="1787629"/>
              <a:ext cx="515958" cy="51597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22" name="Google Shape;122;p16"/>
          <p:cNvPicPr preferRelativeResize="0"/>
          <p:nvPr/>
        </p:nvPicPr>
        <p:blipFill rotWithShape="1">
          <a:blip r:embed="rId7">
            <a:alphaModFix/>
          </a:blip>
          <a:srcRect l="5867" t="9819" r="55654" b="26168"/>
          <a:stretch/>
        </p:blipFill>
        <p:spPr>
          <a:xfrm>
            <a:off x="5021700" y="2550"/>
            <a:ext cx="41223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8B4749D-7B3C-9F30-BE59-44D0D4DECC3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57671" y="3550886"/>
            <a:ext cx="2060627" cy="126807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E13C669-AA07-EFEE-4A34-91B1F2D7F11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57671" y="2571750"/>
            <a:ext cx="1835055" cy="6706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30C110E-F7F3-F91B-3D5C-0E3F5A8E8B7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57671" y="773042"/>
            <a:ext cx="2060627" cy="15911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4DAD6B-142C-68E0-9BBA-D4E010CE791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9578" y="0"/>
            <a:ext cx="38348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7"/>
          <p:cNvSpPr/>
          <p:nvPr/>
        </p:nvSpPr>
        <p:spPr>
          <a:xfrm>
            <a:off x="0" y="-17250"/>
            <a:ext cx="9144000" cy="5201100"/>
          </a:xfrm>
          <a:prstGeom prst="rect">
            <a:avLst/>
          </a:prstGeom>
          <a:solidFill>
            <a:srgbClr val="2333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1" name="Google Shape;19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6075" y="2915725"/>
            <a:ext cx="4065724" cy="52430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17"/>
          <p:cNvSpPr txBox="1"/>
          <p:nvPr/>
        </p:nvSpPr>
        <p:spPr>
          <a:xfrm>
            <a:off x="1080000" y="2066975"/>
            <a:ext cx="4950600" cy="7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Product </a:t>
            </a:r>
            <a:r>
              <a:rPr lang="en" sz="41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Demo</a:t>
            </a:r>
            <a:endParaRPr sz="4100"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3" name="Google Shape;193;p17"/>
          <p:cNvSpPr txBox="1"/>
          <p:nvPr/>
        </p:nvSpPr>
        <p:spPr>
          <a:xfrm>
            <a:off x="1553651" y="2974075"/>
            <a:ext cx="370950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Share this </a:t>
            </a:r>
            <a:r>
              <a:rPr lang="en" sz="1200" b="1" u="sng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5-minute demo</a:t>
            </a:r>
            <a:r>
              <a:rPr lang="en" sz="12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 with key stakeholders.</a:t>
            </a:r>
            <a:endParaRPr sz="12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grpSp>
        <p:nvGrpSpPr>
          <p:cNvPr id="194" name="Google Shape;194;p17"/>
          <p:cNvGrpSpPr/>
          <p:nvPr/>
        </p:nvGrpSpPr>
        <p:grpSpPr>
          <a:xfrm>
            <a:off x="1331169" y="3081704"/>
            <a:ext cx="175380" cy="166345"/>
            <a:chOff x="-6696925" y="3272575"/>
            <a:chExt cx="307200" cy="291425"/>
          </a:xfrm>
        </p:grpSpPr>
        <p:sp>
          <p:nvSpPr>
            <p:cNvPr id="195" name="Google Shape;195;p17"/>
            <p:cNvSpPr/>
            <p:nvPr/>
          </p:nvSpPr>
          <p:spPr>
            <a:xfrm>
              <a:off x="-6696925" y="3371400"/>
              <a:ext cx="220575" cy="192600"/>
            </a:xfrm>
            <a:custGeom>
              <a:avLst/>
              <a:gdLst/>
              <a:ahLst/>
              <a:cxnLst/>
              <a:rect l="l" t="t" r="r" b="b"/>
              <a:pathLst>
                <a:path w="8823" h="7704" extrusionOk="0">
                  <a:moveTo>
                    <a:pt x="7531" y="1"/>
                  </a:moveTo>
                  <a:lnTo>
                    <a:pt x="6333" y="1167"/>
                  </a:lnTo>
                  <a:cubicBezTo>
                    <a:pt x="6207" y="1293"/>
                    <a:pt x="6207" y="1513"/>
                    <a:pt x="6333" y="1639"/>
                  </a:cubicBezTo>
                  <a:cubicBezTo>
                    <a:pt x="6743" y="2017"/>
                    <a:pt x="6743" y="2710"/>
                    <a:pt x="6333" y="3088"/>
                  </a:cubicBezTo>
                  <a:lnTo>
                    <a:pt x="4096" y="5325"/>
                  </a:lnTo>
                  <a:cubicBezTo>
                    <a:pt x="3892" y="5530"/>
                    <a:pt x="3624" y="5632"/>
                    <a:pt x="3360" y="5632"/>
                  </a:cubicBezTo>
                  <a:cubicBezTo>
                    <a:pt x="3096" y="5632"/>
                    <a:pt x="2836" y="5530"/>
                    <a:pt x="2647" y="5325"/>
                  </a:cubicBezTo>
                  <a:cubicBezTo>
                    <a:pt x="2238" y="4947"/>
                    <a:pt x="2238" y="4286"/>
                    <a:pt x="2647" y="3876"/>
                  </a:cubicBezTo>
                  <a:lnTo>
                    <a:pt x="3309" y="3214"/>
                  </a:lnTo>
                  <a:cubicBezTo>
                    <a:pt x="2994" y="2679"/>
                    <a:pt x="2836" y="2017"/>
                    <a:pt x="2836" y="1387"/>
                  </a:cubicBezTo>
                  <a:cubicBezTo>
                    <a:pt x="2836" y="1167"/>
                    <a:pt x="2868" y="978"/>
                    <a:pt x="2899" y="726"/>
                  </a:cubicBezTo>
                  <a:lnTo>
                    <a:pt x="2899" y="726"/>
                  </a:lnTo>
                  <a:lnTo>
                    <a:pt x="1230" y="2427"/>
                  </a:lnTo>
                  <a:cubicBezTo>
                    <a:pt x="1" y="3592"/>
                    <a:pt x="1" y="5577"/>
                    <a:pt x="1230" y="6806"/>
                  </a:cubicBezTo>
                  <a:cubicBezTo>
                    <a:pt x="1820" y="7396"/>
                    <a:pt x="2621" y="7704"/>
                    <a:pt x="3423" y="7704"/>
                  </a:cubicBezTo>
                  <a:cubicBezTo>
                    <a:pt x="4204" y="7704"/>
                    <a:pt x="4986" y="7412"/>
                    <a:pt x="5577" y="6806"/>
                  </a:cubicBezTo>
                  <a:cubicBezTo>
                    <a:pt x="7531" y="4884"/>
                    <a:pt x="8003" y="4506"/>
                    <a:pt x="8350" y="3813"/>
                  </a:cubicBezTo>
                  <a:cubicBezTo>
                    <a:pt x="8822" y="2994"/>
                    <a:pt x="8822" y="1986"/>
                    <a:pt x="8381" y="1104"/>
                  </a:cubicBezTo>
                  <a:cubicBezTo>
                    <a:pt x="8161" y="568"/>
                    <a:pt x="7877" y="253"/>
                    <a:pt x="7531" y="1"/>
                  </a:cubicBezTo>
                  <a:close/>
                </a:path>
              </a:pathLst>
            </a:custGeom>
            <a:solidFill>
              <a:srgbClr val="E2B5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7"/>
            <p:cNvSpPr/>
            <p:nvPr/>
          </p:nvSpPr>
          <p:spPr>
            <a:xfrm>
              <a:off x="-6621300" y="3272575"/>
              <a:ext cx="231575" cy="194950"/>
            </a:xfrm>
            <a:custGeom>
              <a:avLst/>
              <a:gdLst/>
              <a:ahLst/>
              <a:cxnLst/>
              <a:rect l="l" t="t" r="r" b="b"/>
              <a:pathLst>
                <a:path w="9263" h="7798" extrusionOk="0">
                  <a:moveTo>
                    <a:pt x="5868" y="0"/>
                  </a:moveTo>
                  <a:cubicBezTo>
                    <a:pt x="5073" y="0"/>
                    <a:pt x="4269" y="299"/>
                    <a:pt x="3655" y="898"/>
                  </a:cubicBezTo>
                  <a:lnTo>
                    <a:pt x="1387" y="3229"/>
                  </a:lnTo>
                  <a:cubicBezTo>
                    <a:pt x="0" y="4615"/>
                    <a:pt x="315" y="6852"/>
                    <a:pt x="1670" y="7797"/>
                  </a:cubicBezTo>
                  <a:lnTo>
                    <a:pt x="2836" y="6632"/>
                  </a:lnTo>
                  <a:cubicBezTo>
                    <a:pt x="2962" y="6506"/>
                    <a:pt x="2962" y="6317"/>
                    <a:pt x="2836" y="6159"/>
                  </a:cubicBezTo>
                  <a:cubicBezTo>
                    <a:pt x="2552" y="5907"/>
                    <a:pt x="2489" y="5466"/>
                    <a:pt x="2552" y="5372"/>
                  </a:cubicBezTo>
                  <a:cubicBezTo>
                    <a:pt x="2552" y="4742"/>
                    <a:pt x="3214" y="4332"/>
                    <a:pt x="5167" y="2379"/>
                  </a:cubicBezTo>
                  <a:cubicBezTo>
                    <a:pt x="5384" y="2162"/>
                    <a:pt x="5630" y="2071"/>
                    <a:pt x="5869" y="2071"/>
                  </a:cubicBezTo>
                  <a:cubicBezTo>
                    <a:pt x="6673" y="2071"/>
                    <a:pt x="7393" y="3099"/>
                    <a:pt x="6616" y="3828"/>
                  </a:cubicBezTo>
                  <a:lnTo>
                    <a:pt x="5923" y="4521"/>
                  </a:lnTo>
                  <a:cubicBezTo>
                    <a:pt x="6364" y="5372"/>
                    <a:pt x="6522" y="6159"/>
                    <a:pt x="6364" y="7010"/>
                  </a:cubicBezTo>
                  <a:lnTo>
                    <a:pt x="8097" y="5277"/>
                  </a:lnTo>
                  <a:cubicBezTo>
                    <a:pt x="9263" y="4048"/>
                    <a:pt x="9263" y="2127"/>
                    <a:pt x="8034" y="898"/>
                  </a:cubicBezTo>
                  <a:cubicBezTo>
                    <a:pt x="7451" y="299"/>
                    <a:pt x="6664" y="0"/>
                    <a:pt x="5868" y="0"/>
                  </a:cubicBezTo>
                  <a:close/>
                </a:path>
              </a:pathLst>
            </a:custGeom>
            <a:solidFill>
              <a:srgbClr val="E2B5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7" name="Google Shape;197;p17"/>
          <p:cNvSpPr/>
          <p:nvPr/>
        </p:nvSpPr>
        <p:spPr>
          <a:xfrm flipH="1">
            <a:off x="7336925" y="2781300"/>
            <a:ext cx="1799700" cy="2402700"/>
          </a:xfrm>
          <a:prstGeom prst="round1Rect">
            <a:avLst>
              <a:gd name="adj" fmla="val 50000"/>
            </a:avLst>
          </a:prstGeom>
          <a:solidFill>
            <a:srgbClr val="06A1A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7"/>
          <p:cNvSpPr/>
          <p:nvPr/>
        </p:nvSpPr>
        <p:spPr>
          <a:xfrm>
            <a:off x="0" y="3192000"/>
            <a:ext cx="580200" cy="1992000"/>
          </a:xfrm>
          <a:prstGeom prst="round1Rect">
            <a:avLst>
              <a:gd name="adj" fmla="val 50000"/>
            </a:avLst>
          </a:prstGeom>
          <a:solidFill>
            <a:srgbClr val="D468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7"/>
          <p:cNvSpPr/>
          <p:nvPr/>
        </p:nvSpPr>
        <p:spPr>
          <a:xfrm rot="-5400000" flipH="1">
            <a:off x="7249125" y="-1424899"/>
            <a:ext cx="480900" cy="3309000"/>
          </a:xfrm>
          <a:prstGeom prst="round1Rect">
            <a:avLst>
              <a:gd name="adj" fmla="val 50000"/>
            </a:avLst>
          </a:prstGeom>
          <a:solidFill>
            <a:srgbClr val="E2B5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1" name="Google Shape;201;p17"/>
          <p:cNvPicPr preferRelativeResize="0"/>
          <p:nvPr/>
        </p:nvPicPr>
        <p:blipFill>
          <a:blip r:embed="rId4">
            <a:alphaModFix amt="10000"/>
          </a:blip>
          <a:stretch>
            <a:fillRect/>
          </a:stretch>
        </p:blipFill>
        <p:spPr>
          <a:xfrm rot="4107047">
            <a:off x="-535360" y="-1460831"/>
            <a:ext cx="3030046" cy="3032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1970D5F-0A0F-09B4-F1E2-BECC95E81E1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30356"/>
          <a:stretch/>
        </p:blipFill>
        <p:spPr>
          <a:xfrm>
            <a:off x="6642157" y="4003501"/>
            <a:ext cx="1694835" cy="11803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37CD37F-5DA6-6744-813A-7340069DBF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4138" b="-14364"/>
          <a:stretch/>
        </p:blipFill>
        <p:spPr>
          <a:xfrm>
            <a:off x="5064781" y="4228808"/>
            <a:ext cx="4079219" cy="606587"/>
          </a:xfrm>
          <a:prstGeom prst="rect">
            <a:avLst/>
          </a:prstGeom>
        </p:spPr>
      </p:pic>
      <p:graphicFrame>
        <p:nvGraphicFramePr>
          <p:cNvPr id="208" name="Google Shape;208;p18"/>
          <p:cNvGraphicFramePr/>
          <p:nvPr/>
        </p:nvGraphicFramePr>
        <p:xfrm>
          <a:off x="884638" y="2363438"/>
          <a:ext cx="2130225" cy="1631485"/>
        </p:xfrm>
        <a:graphic>
          <a:graphicData uri="http://schemas.openxmlformats.org/drawingml/2006/table">
            <a:tbl>
              <a:tblPr>
                <a:noFill/>
                <a:tableStyleId>{64AAED14-B212-428D-A203-FE949B65B5F9}</a:tableStyleId>
              </a:tblPr>
              <a:tblGrid>
                <a:gridCol w="382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7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7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Insights into ad-hoc chaos</a:t>
                      </a:r>
                      <a:endParaRPr sz="10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81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Manually piece together</a:t>
                      </a:r>
                      <a:br>
                        <a:rPr lang="en" sz="10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</a:br>
                      <a:r>
                        <a:rPr lang="en" sz="10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together fragments</a:t>
                      </a:r>
                      <a:endParaRPr sz="10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88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Employee resistance</a:t>
                      </a:r>
                      <a:endParaRPr sz="10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09" name="Google Shape;209;p18"/>
          <p:cNvSpPr txBox="1"/>
          <p:nvPr/>
        </p:nvSpPr>
        <p:spPr>
          <a:xfrm>
            <a:off x="941176" y="1874238"/>
            <a:ext cx="2130300" cy="4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50" b="1">
                <a:solidFill>
                  <a:srgbClr val="D46830"/>
                </a:solidFill>
                <a:latin typeface="Roboto"/>
                <a:ea typeface="Roboto"/>
                <a:cs typeface="Roboto"/>
                <a:sym typeface="Roboto"/>
              </a:rPr>
              <a:t>Traditional Limitations</a:t>
            </a:r>
            <a:endParaRPr sz="1450" b="1">
              <a:solidFill>
                <a:srgbClr val="D4683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0" name="Google Shape;210;p18"/>
          <p:cNvSpPr txBox="1"/>
          <p:nvPr/>
        </p:nvSpPr>
        <p:spPr>
          <a:xfrm>
            <a:off x="884650" y="696000"/>
            <a:ext cx="74844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Data model</a:t>
            </a:r>
            <a:r>
              <a:rPr lang="en" sz="27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 is essential to simplifying how insights are shared and used. </a:t>
            </a:r>
            <a:endParaRPr sz="27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11" name="Google Shape;211;p18"/>
          <p:cNvGrpSpPr/>
          <p:nvPr/>
        </p:nvGrpSpPr>
        <p:grpSpPr>
          <a:xfrm>
            <a:off x="1064919" y="2444708"/>
            <a:ext cx="202559" cy="202559"/>
            <a:chOff x="2085525" y="4992125"/>
            <a:chExt cx="481825" cy="481825"/>
          </a:xfrm>
        </p:grpSpPr>
        <p:sp>
          <p:nvSpPr>
            <p:cNvPr id="212" name="Google Shape;212;p18"/>
            <p:cNvSpPr/>
            <p:nvPr/>
          </p:nvSpPr>
          <p:spPr>
            <a:xfrm>
              <a:off x="2244150" y="5152125"/>
              <a:ext cx="164500" cy="161825"/>
            </a:xfrm>
            <a:custGeom>
              <a:avLst/>
              <a:gdLst/>
              <a:ahLst/>
              <a:cxnLst/>
              <a:rect l="l" t="t" r="r" b="b"/>
              <a:pathLst>
                <a:path w="6580" h="6473" extrusionOk="0">
                  <a:moveTo>
                    <a:pt x="618" y="1"/>
                  </a:moveTo>
                  <a:cubicBezTo>
                    <a:pt x="474" y="1"/>
                    <a:pt x="329" y="56"/>
                    <a:pt x="220" y="165"/>
                  </a:cubicBezTo>
                  <a:cubicBezTo>
                    <a:pt x="3" y="385"/>
                    <a:pt x="0" y="737"/>
                    <a:pt x="214" y="957"/>
                  </a:cubicBezTo>
                  <a:lnTo>
                    <a:pt x="2093" y="2836"/>
                  </a:lnTo>
                  <a:cubicBezTo>
                    <a:pt x="2313" y="3059"/>
                    <a:pt x="2313" y="3414"/>
                    <a:pt x="2093" y="3637"/>
                  </a:cubicBezTo>
                  <a:lnTo>
                    <a:pt x="214" y="5516"/>
                  </a:lnTo>
                  <a:cubicBezTo>
                    <a:pt x="0" y="5736"/>
                    <a:pt x="3" y="6088"/>
                    <a:pt x="220" y="6308"/>
                  </a:cubicBezTo>
                  <a:cubicBezTo>
                    <a:pt x="329" y="6418"/>
                    <a:pt x="474" y="6473"/>
                    <a:pt x="618" y="6473"/>
                  </a:cubicBezTo>
                  <a:cubicBezTo>
                    <a:pt x="760" y="6473"/>
                    <a:pt x="902" y="6420"/>
                    <a:pt x="1012" y="6314"/>
                  </a:cubicBezTo>
                  <a:lnTo>
                    <a:pt x="1018" y="6308"/>
                  </a:lnTo>
                  <a:lnTo>
                    <a:pt x="2897" y="4495"/>
                  </a:lnTo>
                  <a:cubicBezTo>
                    <a:pt x="3007" y="4390"/>
                    <a:pt x="3148" y="4337"/>
                    <a:pt x="3290" y="4337"/>
                  </a:cubicBezTo>
                  <a:cubicBezTo>
                    <a:pt x="3431" y="4337"/>
                    <a:pt x="3573" y="4390"/>
                    <a:pt x="3683" y="4495"/>
                  </a:cubicBezTo>
                  <a:lnTo>
                    <a:pt x="5562" y="6308"/>
                  </a:lnTo>
                  <a:lnTo>
                    <a:pt x="5568" y="6314"/>
                  </a:lnTo>
                  <a:cubicBezTo>
                    <a:pt x="5678" y="6420"/>
                    <a:pt x="5820" y="6473"/>
                    <a:pt x="5962" y="6473"/>
                  </a:cubicBezTo>
                  <a:cubicBezTo>
                    <a:pt x="6106" y="6473"/>
                    <a:pt x="6250" y="6418"/>
                    <a:pt x="6360" y="6308"/>
                  </a:cubicBezTo>
                  <a:cubicBezTo>
                    <a:pt x="6577" y="6088"/>
                    <a:pt x="6580" y="5736"/>
                    <a:pt x="6366" y="5516"/>
                  </a:cubicBezTo>
                  <a:lnTo>
                    <a:pt x="4487" y="3637"/>
                  </a:lnTo>
                  <a:cubicBezTo>
                    <a:pt x="4267" y="3414"/>
                    <a:pt x="4267" y="3059"/>
                    <a:pt x="4487" y="2836"/>
                  </a:cubicBezTo>
                  <a:lnTo>
                    <a:pt x="6366" y="957"/>
                  </a:lnTo>
                  <a:cubicBezTo>
                    <a:pt x="6580" y="737"/>
                    <a:pt x="6577" y="385"/>
                    <a:pt x="6360" y="165"/>
                  </a:cubicBezTo>
                  <a:cubicBezTo>
                    <a:pt x="6250" y="56"/>
                    <a:pt x="6106" y="1"/>
                    <a:pt x="5962" y="1"/>
                  </a:cubicBezTo>
                  <a:cubicBezTo>
                    <a:pt x="5820" y="1"/>
                    <a:pt x="5678" y="53"/>
                    <a:pt x="5568" y="159"/>
                  </a:cubicBezTo>
                  <a:lnTo>
                    <a:pt x="5562" y="165"/>
                  </a:lnTo>
                  <a:lnTo>
                    <a:pt x="3683" y="1978"/>
                  </a:lnTo>
                  <a:cubicBezTo>
                    <a:pt x="3573" y="2083"/>
                    <a:pt x="3431" y="2136"/>
                    <a:pt x="3290" y="2136"/>
                  </a:cubicBezTo>
                  <a:cubicBezTo>
                    <a:pt x="3148" y="2136"/>
                    <a:pt x="3007" y="2083"/>
                    <a:pt x="2897" y="1978"/>
                  </a:cubicBezTo>
                  <a:lnTo>
                    <a:pt x="1018" y="165"/>
                  </a:lnTo>
                  <a:lnTo>
                    <a:pt x="1012" y="159"/>
                  </a:lnTo>
                  <a:cubicBezTo>
                    <a:pt x="902" y="53"/>
                    <a:pt x="760" y="1"/>
                    <a:pt x="618" y="1"/>
                  </a:cubicBezTo>
                  <a:close/>
                </a:path>
              </a:pathLst>
            </a:custGeom>
            <a:solidFill>
              <a:srgbClr val="D468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13" name="Google Shape;213;p18"/>
            <p:cNvSpPr/>
            <p:nvPr/>
          </p:nvSpPr>
          <p:spPr>
            <a:xfrm>
              <a:off x="208552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313" y="5263"/>
                  </a:moveTo>
                  <a:cubicBezTo>
                    <a:pt x="12748" y="5263"/>
                    <a:pt x="13183" y="5429"/>
                    <a:pt x="13515" y="5761"/>
                  </a:cubicBezTo>
                  <a:cubicBezTo>
                    <a:pt x="14174" y="6424"/>
                    <a:pt x="14171" y="7496"/>
                    <a:pt x="13509" y="8155"/>
                  </a:cubicBezTo>
                  <a:lnTo>
                    <a:pt x="12030" y="9637"/>
                  </a:lnTo>
                  <a:lnTo>
                    <a:pt x="13512" y="11118"/>
                  </a:lnTo>
                  <a:cubicBezTo>
                    <a:pt x="14174" y="11778"/>
                    <a:pt x="14177" y="12850"/>
                    <a:pt x="13515" y="13512"/>
                  </a:cubicBezTo>
                  <a:cubicBezTo>
                    <a:pt x="13184" y="13844"/>
                    <a:pt x="12749" y="14011"/>
                    <a:pt x="12315" y="14011"/>
                  </a:cubicBezTo>
                  <a:cubicBezTo>
                    <a:pt x="11883" y="14011"/>
                    <a:pt x="11451" y="13847"/>
                    <a:pt x="11121" y="13518"/>
                  </a:cubicBezTo>
                  <a:lnTo>
                    <a:pt x="9636" y="12088"/>
                  </a:lnTo>
                  <a:lnTo>
                    <a:pt x="8152" y="13518"/>
                  </a:lnTo>
                  <a:cubicBezTo>
                    <a:pt x="7822" y="13847"/>
                    <a:pt x="7390" y="14011"/>
                    <a:pt x="6958" y="14011"/>
                  </a:cubicBezTo>
                  <a:cubicBezTo>
                    <a:pt x="6523" y="14011"/>
                    <a:pt x="6087" y="13844"/>
                    <a:pt x="5755" y="13512"/>
                  </a:cubicBezTo>
                  <a:cubicBezTo>
                    <a:pt x="5095" y="12850"/>
                    <a:pt x="5098" y="11778"/>
                    <a:pt x="5761" y="11118"/>
                  </a:cubicBezTo>
                  <a:lnTo>
                    <a:pt x="7239" y="9637"/>
                  </a:lnTo>
                  <a:lnTo>
                    <a:pt x="5758" y="8155"/>
                  </a:lnTo>
                  <a:cubicBezTo>
                    <a:pt x="5095" y="7496"/>
                    <a:pt x="5092" y="6424"/>
                    <a:pt x="5755" y="5761"/>
                  </a:cubicBezTo>
                  <a:cubicBezTo>
                    <a:pt x="6085" y="5429"/>
                    <a:pt x="6519" y="5263"/>
                    <a:pt x="6954" y="5263"/>
                  </a:cubicBezTo>
                  <a:cubicBezTo>
                    <a:pt x="7386" y="5263"/>
                    <a:pt x="7818" y="5428"/>
                    <a:pt x="8149" y="5758"/>
                  </a:cubicBezTo>
                  <a:lnTo>
                    <a:pt x="9633" y="7188"/>
                  </a:lnTo>
                  <a:lnTo>
                    <a:pt x="11118" y="5758"/>
                  </a:lnTo>
                  <a:cubicBezTo>
                    <a:pt x="11448" y="5428"/>
                    <a:pt x="11881" y="5263"/>
                    <a:pt x="12313" y="5263"/>
                  </a:cubicBezTo>
                  <a:close/>
                  <a:moveTo>
                    <a:pt x="9636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2" y="4686"/>
                    <a:pt x="0" y="7098"/>
                    <a:pt x="0" y="9637"/>
                  </a:cubicBezTo>
                  <a:cubicBezTo>
                    <a:pt x="0" y="12175"/>
                    <a:pt x="1012" y="14587"/>
                    <a:pt x="2849" y="16424"/>
                  </a:cubicBezTo>
                  <a:cubicBezTo>
                    <a:pt x="4686" y="18261"/>
                    <a:pt x="7095" y="19273"/>
                    <a:pt x="9636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61" y="14587"/>
                    <a:pt x="19272" y="12175"/>
                    <a:pt x="19272" y="9637"/>
                  </a:cubicBezTo>
                  <a:cubicBezTo>
                    <a:pt x="19272" y="7098"/>
                    <a:pt x="18261" y="4686"/>
                    <a:pt x="16421" y="2849"/>
                  </a:cubicBezTo>
                  <a:cubicBezTo>
                    <a:pt x="14584" y="1012"/>
                    <a:pt x="12175" y="1"/>
                    <a:pt x="9636" y="1"/>
                  </a:cubicBezTo>
                  <a:close/>
                </a:path>
              </a:pathLst>
            </a:custGeom>
            <a:solidFill>
              <a:srgbClr val="D468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214" name="Google Shape;214;p18"/>
          <p:cNvGrpSpPr/>
          <p:nvPr/>
        </p:nvGrpSpPr>
        <p:grpSpPr>
          <a:xfrm>
            <a:off x="1064919" y="2980821"/>
            <a:ext cx="202559" cy="202559"/>
            <a:chOff x="2085525" y="4992125"/>
            <a:chExt cx="481825" cy="481825"/>
          </a:xfrm>
        </p:grpSpPr>
        <p:sp>
          <p:nvSpPr>
            <p:cNvPr id="215" name="Google Shape;215;p18"/>
            <p:cNvSpPr/>
            <p:nvPr/>
          </p:nvSpPr>
          <p:spPr>
            <a:xfrm>
              <a:off x="2244150" y="5152125"/>
              <a:ext cx="164500" cy="161825"/>
            </a:xfrm>
            <a:custGeom>
              <a:avLst/>
              <a:gdLst/>
              <a:ahLst/>
              <a:cxnLst/>
              <a:rect l="l" t="t" r="r" b="b"/>
              <a:pathLst>
                <a:path w="6580" h="6473" extrusionOk="0">
                  <a:moveTo>
                    <a:pt x="618" y="1"/>
                  </a:moveTo>
                  <a:cubicBezTo>
                    <a:pt x="474" y="1"/>
                    <a:pt x="329" y="56"/>
                    <a:pt x="220" y="165"/>
                  </a:cubicBezTo>
                  <a:cubicBezTo>
                    <a:pt x="3" y="385"/>
                    <a:pt x="0" y="737"/>
                    <a:pt x="214" y="957"/>
                  </a:cubicBezTo>
                  <a:lnTo>
                    <a:pt x="2093" y="2836"/>
                  </a:lnTo>
                  <a:cubicBezTo>
                    <a:pt x="2313" y="3059"/>
                    <a:pt x="2313" y="3414"/>
                    <a:pt x="2093" y="3637"/>
                  </a:cubicBezTo>
                  <a:lnTo>
                    <a:pt x="214" y="5516"/>
                  </a:lnTo>
                  <a:cubicBezTo>
                    <a:pt x="0" y="5736"/>
                    <a:pt x="3" y="6088"/>
                    <a:pt x="220" y="6308"/>
                  </a:cubicBezTo>
                  <a:cubicBezTo>
                    <a:pt x="329" y="6418"/>
                    <a:pt x="474" y="6473"/>
                    <a:pt x="618" y="6473"/>
                  </a:cubicBezTo>
                  <a:cubicBezTo>
                    <a:pt x="760" y="6473"/>
                    <a:pt x="902" y="6420"/>
                    <a:pt x="1012" y="6314"/>
                  </a:cubicBezTo>
                  <a:lnTo>
                    <a:pt x="1018" y="6308"/>
                  </a:lnTo>
                  <a:lnTo>
                    <a:pt x="2897" y="4495"/>
                  </a:lnTo>
                  <a:cubicBezTo>
                    <a:pt x="3007" y="4390"/>
                    <a:pt x="3148" y="4337"/>
                    <a:pt x="3290" y="4337"/>
                  </a:cubicBezTo>
                  <a:cubicBezTo>
                    <a:pt x="3431" y="4337"/>
                    <a:pt x="3573" y="4390"/>
                    <a:pt x="3683" y="4495"/>
                  </a:cubicBezTo>
                  <a:lnTo>
                    <a:pt x="5562" y="6308"/>
                  </a:lnTo>
                  <a:lnTo>
                    <a:pt x="5568" y="6314"/>
                  </a:lnTo>
                  <a:cubicBezTo>
                    <a:pt x="5678" y="6420"/>
                    <a:pt x="5820" y="6473"/>
                    <a:pt x="5962" y="6473"/>
                  </a:cubicBezTo>
                  <a:cubicBezTo>
                    <a:pt x="6106" y="6473"/>
                    <a:pt x="6250" y="6418"/>
                    <a:pt x="6360" y="6308"/>
                  </a:cubicBezTo>
                  <a:cubicBezTo>
                    <a:pt x="6577" y="6088"/>
                    <a:pt x="6580" y="5736"/>
                    <a:pt x="6366" y="5516"/>
                  </a:cubicBezTo>
                  <a:lnTo>
                    <a:pt x="4487" y="3637"/>
                  </a:lnTo>
                  <a:cubicBezTo>
                    <a:pt x="4267" y="3414"/>
                    <a:pt x="4267" y="3059"/>
                    <a:pt x="4487" y="2836"/>
                  </a:cubicBezTo>
                  <a:lnTo>
                    <a:pt x="6366" y="957"/>
                  </a:lnTo>
                  <a:cubicBezTo>
                    <a:pt x="6580" y="737"/>
                    <a:pt x="6577" y="385"/>
                    <a:pt x="6360" y="165"/>
                  </a:cubicBezTo>
                  <a:cubicBezTo>
                    <a:pt x="6250" y="56"/>
                    <a:pt x="6106" y="1"/>
                    <a:pt x="5962" y="1"/>
                  </a:cubicBezTo>
                  <a:cubicBezTo>
                    <a:pt x="5820" y="1"/>
                    <a:pt x="5678" y="53"/>
                    <a:pt x="5568" y="159"/>
                  </a:cubicBezTo>
                  <a:lnTo>
                    <a:pt x="5562" y="165"/>
                  </a:lnTo>
                  <a:lnTo>
                    <a:pt x="3683" y="1978"/>
                  </a:lnTo>
                  <a:cubicBezTo>
                    <a:pt x="3573" y="2083"/>
                    <a:pt x="3431" y="2136"/>
                    <a:pt x="3290" y="2136"/>
                  </a:cubicBezTo>
                  <a:cubicBezTo>
                    <a:pt x="3148" y="2136"/>
                    <a:pt x="3007" y="2083"/>
                    <a:pt x="2897" y="1978"/>
                  </a:cubicBezTo>
                  <a:lnTo>
                    <a:pt x="1018" y="165"/>
                  </a:lnTo>
                  <a:lnTo>
                    <a:pt x="1012" y="159"/>
                  </a:lnTo>
                  <a:cubicBezTo>
                    <a:pt x="902" y="53"/>
                    <a:pt x="760" y="1"/>
                    <a:pt x="618" y="1"/>
                  </a:cubicBezTo>
                  <a:close/>
                </a:path>
              </a:pathLst>
            </a:custGeom>
            <a:solidFill>
              <a:srgbClr val="D468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16" name="Google Shape;216;p18"/>
            <p:cNvSpPr/>
            <p:nvPr/>
          </p:nvSpPr>
          <p:spPr>
            <a:xfrm>
              <a:off x="208552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313" y="5263"/>
                  </a:moveTo>
                  <a:cubicBezTo>
                    <a:pt x="12748" y="5263"/>
                    <a:pt x="13183" y="5429"/>
                    <a:pt x="13515" y="5761"/>
                  </a:cubicBezTo>
                  <a:cubicBezTo>
                    <a:pt x="14174" y="6424"/>
                    <a:pt x="14171" y="7496"/>
                    <a:pt x="13509" y="8155"/>
                  </a:cubicBezTo>
                  <a:lnTo>
                    <a:pt x="12030" y="9637"/>
                  </a:lnTo>
                  <a:lnTo>
                    <a:pt x="13512" y="11118"/>
                  </a:lnTo>
                  <a:cubicBezTo>
                    <a:pt x="14174" y="11778"/>
                    <a:pt x="14177" y="12850"/>
                    <a:pt x="13515" y="13512"/>
                  </a:cubicBezTo>
                  <a:cubicBezTo>
                    <a:pt x="13184" y="13844"/>
                    <a:pt x="12749" y="14011"/>
                    <a:pt x="12315" y="14011"/>
                  </a:cubicBezTo>
                  <a:cubicBezTo>
                    <a:pt x="11883" y="14011"/>
                    <a:pt x="11451" y="13847"/>
                    <a:pt x="11121" y="13518"/>
                  </a:cubicBezTo>
                  <a:lnTo>
                    <a:pt x="9636" y="12088"/>
                  </a:lnTo>
                  <a:lnTo>
                    <a:pt x="8152" y="13518"/>
                  </a:lnTo>
                  <a:cubicBezTo>
                    <a:pt x="7822" y="13847"/>
                    <a:pt x="7390" y="14011"/>
                    <a:pt x="6958" y="14011"/>
                  </a:cubicBezTo>
                  <a:cubicBezTo>
                    <a:pt x="6523" y="14011"/>
                    <a:pt x="6087" y="13844"/>
                    <a:pt x="5755" y="13512"/>
                  </a:cubicBezTo>
                  <a:cubicBezTo>
                    <a:pt x="5095" y="12850"/>
                    <a:pt x="5098" y="11778"/>
                    <a:pt x="5761" y="11118"/>
                  </a:cubicBezTo>
                  <a:lnTo>
                    <a:pt x="7239" y="9637"/>
                  </a:lnTo>
                  <a:lnTo>
                    <a:pt x="5758" y="8155"/>
                  </a:lnTo>
                  <a:cubicBezTo>
                    <a:pt x="5095" y="7496"/>
                    <a:pt x="5092" y="6424"/>
                    <a:pt x="5755" y="5761"/>
                  </a:cubicBezTo>
                  <a:cubicBezTo>
                    <a:pt x="6085" y="5429"/>
                    <a:pt x="6519" y="5263"/>
                    <a:pt x="6954" y="5263"/>
                  </a:cubicBezTo>
                  <a:cubicBezTo>
                    <a:pt x="7386" y="5263"/>
                    <a:pt x="7818" y="5428"/>
                    <a:pt x="8149" y="5758"/>
                  </a:cubicBezTo>
                  <a:lnTo>
                    <a:pt x="9633" y="7188"/>
                  </a:lnTo>
                  <a:lnTo>
                    <a:pt x="11118" y="5758"/>
                  </a:lnTo>
                  <a:cubicBezTo>
                    <a:pt x="11448" y="5428"/>
                    <a:pt x="11881" y="5263"/>
                    <a:pt x="12313" y="5263"/>
                  </a:cubicBezTo>
                  <a:close/>
                  <a:moveTo>
                    <a:pt x="9636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2" y="4686"/>
                    <a:pt x="0" y="7098"/>
                    <a:pt x="0" y="9637"/>
                  </a:cubicBezTo>
                  <a:cubicBezTo>
                    <a:pt x="0" y="12175"/>
                    <a:pt x="1012" y="14587"/>
                    <a:pt x="2849" y="16424"/>
                  </a:cubicBezTo>
                  <a:cubicBezTo>
                    <a:pt x="4686" y="18261"/>
                    <a:pt x="7095" y="19273"/>
                    <a:pt x="9636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61" y="14587"/>
                    <a:pt x="19272" y="12175"/>
                    <a:pt x="19272" y="9637"/>
                  </a:cubicBezTo>
                  <a:cubicBezTo>
                    <a:pt x="19272" y="7098"/>
                    <a:pt x="18261" y="4686"/>
                    <a:pt x="16421" y="2849"/>
                  </a:cubicBezTo>
                  <a:cubicBezTo>
                    <a:pt x="14584" y="1012"/>
                    <a:pt x="12175" y="1"/>
                    <a:pt x="9636" y="1"/>
                  </a:cubicBezTo>
                  <a:close/>
                </a:path>
              </a:pathLst>
            </a:custGeom>
            <a:solidFill>
              <a:srgbClr val="D468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217" name="Google Shape;217;p18"/>
          <p:cNvGrpSpPr/>
          <p:nvPr/>
        </p:nvGrpSpPr>
        <p:grpSpPr>
          <a:xfrm>
            <a:off x="1064919" y="3486846"/>
            <a:ext cx="202559" cy="202559"/>
            <a:chOff x="2085525" y="4992125"/>
            <a:chExt cx="481825" cy="481825"/>
          </a:xfrm>
        </p:grpSpPr>
        <p:sp>
          <p:nvSpPr>
            <p:cNvPr id="218" name="Google Shape;218;p18"/>
            <p:cNvSpPr/>
            <p:nvPr/>
          </p:nvSpPr>
          <p:spPr>
            <a:xfrm>
              <a:off x="2244150" y="5152125"/>
              <a:ext cx="164500" cy="161825"/>
            </a:xfrm>
            <a:custGeom>
              <a:avLst/>
              <a:gdLst/>
              <a:ahLst/>
              <a:cxnLst/>
              <a:rect l="l" t="t" r="r" b="b"/>
              <a:pathLst>
                <a:path w="6580" h="6473" extrusionOk="0">
                  <a:moveTo>
                    <a:pt x="618" y="1"/>
                  </a:moveTo>
                  <a:cubicBezTo>
                    <a:pt x="474" y="1"/>
                    <a:pt x="329" y="56"/>
                    <a:pt x="220" y="165"/>
                  </a:cubicBezTo>
                  <a:cubicBezTo>
                    <a:pt x="3" y="385"/>
                    <a:pt x="0" y="737"/>
                    <a:pt x="214" y="957"/>
                  </a:cubicBezTo>
                  <a:lnTo>
                    <a:pt x="2093" y="2836"/>
                  </a:lnTo>
                  <a:cubicBezTo>
                    <a:pt x="2313" y="3059"/>
                    <a:pt x="2313" y="3414"/>
                    <a:pt x="2093" y="3637"/>
                  </a:cubicBezTo>
                  <a:lnTo>
                    <a:pt x="214" y="5516"/>
                  </a:lnTo>
                  <a:cubicBezTo>
                    <a:pt x="0" y="5736"/>
                    <a:pt x="3" y="6088"/>
                    <a:pt x="220" y="6308"/>
                  </a:cubicBezTo>
                  <a:cubicBezTo>
                    <a:pt x="329" y="6418"/>
                    <a:pt x="474" y="6473"/>
                    <a:pt x="618" y="6473"/>
                  </a:cubicBezTo>
                  <a:cubicBezTo>
                    <a:pt x="760" y="6473"/>
                    <a:pt x="902" y="6420"/>
                    <a:pt x="1012" y="6314"/>
                  </a:cubicBezTo>
                  <a:lnTo>
                    <a:pt x="1018" y="6308"/>
                  </a:lnTo>
                  <a:lnTo>
                    <a:pt x="2897" y="4495"/>
                  </a:lnTo>
                  <a:cubicBezTo>
                    <a:pt x="3007" y="4390"/>
                    <a:pt x="3148" y="4337"/>
                    <a:pt x="3290" y="4337"/>
                  </a:cubicBezTo>
                  <a:cubicBezTo>
                    <a:pt x="3431" y="4337"/>
                    <a:pt x="3573" y="4390"/>
                    <a:pt x="3683" y="4495"/>
                  </a:cubicBezTo>
                  <a:lnTo>
                    <a:pt x="5562" y="6308"/>
                  </a:lnTo>
                  <a:lnTo>
                    <a:pt x="5568" y="6314"/>
                  </a:lnTo>
                  <a:cubicBezTo>
                    <a:pt x="5678" y="6420"/>
                    <a:pt x="5820" y="6473"/>
                    <a:pt x="5962" y="6473"/>
                  </a:cubicBezTo>
                  <a:cubicBezTo>
                    <a:pt x="6106" y="6473"/>
                    <a:pt x="6250" y="6418"/>
                    <a:pt x="6360" y="6308"/>
                  </a:cubicBezTo>
                  <a:cubicBezTo>
                    <a:pt x="6577" y="6088"/>
                    <a:pt x="6580" y="5736"/>
                    <a:pt x="6366" y="5516"/>
                  </a:cubicBezTo>
                  <a:lnTo>
                    <a:pt x="4487" y="3637"/>
                  </a:lnTo>
                  <a:cubicBezTo>
                    <a:pt x="4267" y="3414"/>
                    <a:pt x="4267" y="3059"/>
                    <a:pt x="4487" y="2836"/>
                  </a:cubicBezTo>
                  <a:lnTo>
                    <a:pt x="6366" y="957"/>
                  </a:lnTo>
                  <a:cubicBezTo>
                    <a:pt x="6580" y="737"/>
                    <a:pt x="6577" y="385"/>
                    <a:pt x="6360" y="165"/>
                  </a:cubicBezTo>
                  <a:cubicBezTo>
                    <a:pt x="6250" y="56"/>
                    <a:pt x="6106" y="1"/>
                    <a:pt x="5962" y="1"/>
                  </a:cubicBezTo>
                  <a:cubicBezTo>
                    <a:pt x="5820" y="1"/>
                    <a:pt x="5678" y="53"/>
                    <a:pt x="5568" y="159"/>
                  </a:cubicBezTo>
                  <a:lnTo>
                    <a:pt x="5562" y="165"/>
                  </a:lnTo>
                  <a:lnTo>
                    <a:pt x="3683" y="1978"/>
                  </a:lnTo>
                  <a:cubicBezTo>
                    <a:pt x="3573" y="2083"/>
                    <a:pt x="3431" y="2136"/>
                    <a:pt x="3290" y="2136"/>
                  </a:cubicBezTo>
                  <a:cubicBezTo>
                    <a:pt x="3148" y="2136"/>
                    <a:pt x="3007" y="2083"/>
                    <a:pt x="2897" y="1978"/>
                  </a:cubicBezTo>
                  <a:lnTo>
                    <a:pt x="1018" y="165"/>
                  </a:lnTo>
                  <a:lnTo>
                    <a:pt x="1012" y="159"/>
                  </a:lnTo>
                  <a:cubicBezTo>
                    <a:pt x="902" y="53"/>
                    <a:pt x="760" y="1"/>
                    <a:pt x="618" y="1"/>
                  </a:cubicBezTo>
                  <a:close/>
                </a:path>
              </a:pathLst>
            </a:custGeom>
            <a:solidFill>
              <a:srgbClr val="D468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19" name="Google Shape;219;p18"/>
            <p:cNvSpPr/>
            <p:nvPr/>
          </p:nvSpPr>
          <p:spPr>
            <a:xfrm>
              <a:off x="208552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313" y="5263"/>
                  </a:moveTo>
                  <a:cubicBezTo>
                    <a:pt x="12748" y="5263"/>
                    <a:pt x="13183" y="5429"/>
                    <a:pt x="13515" y="5761"/>
                  </a:cubicBezTo>
                  <a:cubicBezTo>
                    <a:pt x="14174" y="6424"/>
                    <a:pt x="14171" y="7496"/>
                    <a:pt x="13509" y="8155"/>
                  </a:cubicBezTo>
                  <a:lnTo>
                    <a:pt x="12030" y="9637"/>
                  </a:lnTo>
                  <a:lnTo>
                    <a:pt x="13512" y="11118"/>
                  </a:lnTo>
                  <a:cubicBezTo>
                    <a:pt x="14174" y="11778"/>
                    <a:pt x="14177" y="12850"/>
                    <a:pt x="13515" y="13512"/>
                  </a:cubicBezTo>
                  <a:cubicBezTo>
                    <a:pt x="13184" y="13844"/>
                    <a:pt x="12749" y="14011"/>
                    <a:pt x="12315" y="14011"/>
                  </a:cubicBezTo>
                  <a:cubicBezTo>
                    <a:pt x="11883" y="14011"/>
                    <a:pt x="11451" y="13847"/>
                    <a:pt x="11121" y="13518"/>
                  </a:cubicBezTo>
                  <a:lnTo>
                    <a:pt x="9636" y="12088"/>
                  </a:lnTo>
                  <a:lnTo>
                    <a:pt x="8152" y="13518"/>
                  </a:lnTo>
                  <a:cubicBezTo>
                    <a:pt x="7822" y="13847"/>
                    <a:pt x="7390" y="14011"/>
                    <a:pt x="6958" y="14011"/>
                  </a:cubicBezTo>
                  <a:cubicBezTo>
                    <a:pt x="6523" y="14011"/>
                    <a:pt x="6087" y="13844"/>
                    <a:pt x="5755" y="13512"/>
                  </a:cubicBezTo>
                  <a:cubicBezTo>
                    <a:pt x="5095" y="12850"/>
                    <a:pt x="5098" y="11778"/>
                    <a:pt x="5761" y="11118"/>
                  </a:cubicBezTo>
                  <a:lnTo>
                    <a:pt x="7239" y="9637"/>
                  </a:lnTo>
                  <a:lnTo>
                    <a:pt x="5758" y="8155"/>
                  </a:lnTo>
                  <a:cubicBezTo>
                    <a:pt x="5095" y="7496"/>
                    <a:pt x="5092" y="6424"/>
                    <a:pt x="5755" y="5761"/>
                  </a:cubicBezTo>
                  <a:cubicBezTo>
                    <a:pt x="6085" y="5429"/>
                    <a:pt x="6519" y="5263"/>
                    <a:pt x="6954" y="5263"/>
                  </a:cubicBezTo>
                  <a:cubicBezTo>
                    <a:pt x="7386" y="5263"/>
                    <a:pt x="7818" y="5428"/>
                    <a:pt x="8149" y="5758"/>
                  </a:cubicBezTo>
                  <a:lnTo>
                    <a:pt x="9633" y="7188"/>
                  </a:lnTo>
                  <a:lnTo>
                    <a:pt x="11118" y="5758"/>
                  </a:lnTo>
                  <a:cubicBezTo>
                    <a:pt x="11448" y="5428"/>
                    <a:pt x="11881" y="5263"/>
                    <a:pt x="12313" y="5263"/>
                  </a:cubicBezTo>
                  <a:close/>
                  <a:moveTo>
                    <a:pt x="9636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2" y="4686"/>
                    <a:pt x="0" y="7098"/>
                    <a:pt x="0" y="9637"/>
                  </a:cubicBezTo>
                  <a:cubicBezTo>
                    <a:pt x="0" y="12175"/>
                    <a:pt x="1012" y="14587"/>
                    <a:pt x="2849" y="16424"/>
                  </a:cubicBezTo>
                  <a:cubicBezTo>
                    <a:pt x="4686" y="18261"/>
                    <a:pt x="7095" y="19273"/>
                    <a:pt x="9636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61" y="14587"/>
                    <a:pt x="19272" y="12175"/>
                    <a:pt x="19272" y="9637"/>
                  </a:cubicBezTo>
                  <a:cubicBezTo>
                    <a:pt x="19272" y="7098"/>
                    <a:pt x="18261" y="4686"/>
                    <a:pt x="16421" y="2849"/>
                  </a:cubicBezTo>
                  <a:cubicBezTo>
                    <a:pt x="14584" y="1012"/>
                    <a:pt x="12175" y="1"/>
                    <a:pt x="9636" y="1"/>
                  </a:cubicBezTo>
                  <a:close/>
                </a:path>
              </a:pathLst>
            </a:custGeom>
            <a:solidFill>
              <a:srgbClr val="D468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220" name="Google Shape;220;p18"/>
          <p:cNvSpPr txBox="1"/>
          <p:nvPr/>
        </p:nvSpPr>
        <p:spPr>
          <a:xfrm>
            <a:off x="3086375" y="1874238"/>
            <a:ext cx="2963100" cy="4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50" b="1">
                <a:solidFill>
                  <a:srgbClr val="06A1A8"/>
                </a:solidFill>
                <a:latin typeface="Roboto"/>
                <a:ea typeface="Roboto"/>
                <a:cs typeface="Roboto"/>
                <a:sym typeface="Roboto"/>
              </a:rPr>
              <a:t>Groopit Benefits </a:t>
            </a:r>
            <a:endParaRPr sz="1450" b="1">
              <a:solidFill>
                <a:srgbClr val="06A1A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221" name="Google Shape;221;p18"/>
          <p:cNvGraphicFramePr/>
          <p:nvPr/>
        </p:nvGraphicFramePr>
        <p:xfrm>
          <a:off x="3312450" y="2363450"/>
          <a:ext cx="5420075" cy="1880235"/>
        </p:xfrm>
        <a:graphic>
          <a:graphicData uri="http://schemas.openxmlformats.org/drawingml/2006/table">
            <a:tbl>
              <a:tblPr>
                <a:noFill/>
                <a:tableStyleId>{64AAED14-B212-428D-A203-FE949B65B5F9}</a:tableStyleId>
              </a:tblPr>
              <a:tblGrid>
                <a:gridCol w="2780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39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47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Groopit aggregates insights across systems and delivers to appropriate decision-makers.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Less time collecting, finding, managing, tagging, synthesizing. 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1147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47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Groopit yields high-quality, quantitative, structured data, stored in one place.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Full visibility to insights  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1147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76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Groopit simplifies sharing from anywhere and makes insights easy to consume, search, use. 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Increased insight sharing &amp; usage, which drives results. 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1147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222" name="Google Shape;222;p18"/>
          <p:cNvGrpSpPr/>
          <p:nvPr/>
        </p:nvGrpSpPr>
        <p:grpSpPr>
          <a:xfrm>
            <a:off x="3104437" y="2444708"/>
            <a:ext cx="208004" cy="202559"/>
            <a:chOff x="1492675" y="4992125"/>
            <a:chExt cx="481825" cy="481825"/>
          </a:xfrm>
        </p:grpSpPr>
        <p:sp>
          <p:nvSpPr>
            <p:cNvPr id="223" name="Google Shape;223;p18"/>
            <p:cNvSpPr/>
            <p:nvPr/>
          </p:nvSpPr>
          <p:spPr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rgbClr val="06A1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24" name="Google Shape;224;p18"/>
            <p:cNvSpPr/>
            <p:nvPr/>
          </p:nvSpPr>
          <p:spPr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rgbClr val="06A1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225" name="Google Shape;225;p18"/>
          <p:cNvGrpSpPr/>
          <p:nvPr/>
        </p:nvGrpSpPr>
        <p:grpSpPr>
          <a:xfrm>
            <a:off x="3104437" y="2963583"/>
            <a:ext cx="208004" cy="202559"/>
            <a:chOff x="1492675" y="4992125"/>
            <a:chExt cx="481825" cy="481825"/>
          </a:xfrm>
        </p:grpSpPr>
        <p:sp>
          <p:nvSpPr>
            <p:cNvPr id="226" name="Google Shape;226;p18"/>
            <p:cNvSpPr/>
            <p:nvPr/>
          </p:nvSpPr>
          <p:spPr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rgbClr val="06A1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27" name="Google Shape;227;p18"/>
            <p:cNvSpPr/>
            <p:nvPr/>
          </p:nvSpPr>
          <p:spPr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rgbClr val="06A1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228" name="Google Shape;228;p18"/>
          <p:cNvGrpSpPr/>
          <p:nvPr/>
        </p:nvGrpSpPr>
        <p:grpSpPr>
          <a:xfrm>
            <a:off x="3104437" y="3461396"/>
            <a:ext cx="208004" cy="202559"/>
            <a:chOff x="1492675" y="4992125"/>
            <a:chExt cx="481825" cy="481825"/>
          </a:xfrm>
        </p:grpSpPr>
        <p:sp>
          <p:nvSpPr>
            <p:cNvPr id="229" name="Google Shape;229;p18"/>
            <p:cNvSpPr/>
            <p:nvPr/>
          </p:nvSpPr>
          <p:spPr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rgbClr val="06A1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30" name="Google Shape;230;p18"/>
            <p:cNvSpPr/>
            <p:nvPr/>
          </p:nvSpPr>
          <p:spPr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rgbClr val="06A1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231" name="Google Shape;231;p18"/>
          <p:cNvGrpSpPr/>
          <p:nvPr/>
        </p:nvGrpSpPr>
        <p:grpSpPr>
          <a:xfrm>
            <a:off x="6203399" y="2444708"/>
            <a:ext cx="208004" cy="202559"/>
            <a:chOff x="1492675" y="4992125"/>
            <a:chExt cx="481825" cy="481825"/>
          </a:xfrm>
        </p:grpSpPr>
        <p:sp>
          <p:nvSpPr>
            <p:cNvPr id="232" name="Google Shape;232;p18"/>
            <p:cNvSpPr/>
            <p:nvPr/>
          </p:nvSpPr>
          <p:spPr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rgbClr val="06A1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33" name="Google Shape;233;p18"/>
            <p:cNvSpPr/>
            <p:nvPr/>
          </p:nvSpPr>
          <p:spPr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rgbClr val="06A1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234" name="Google Shape;234;p18"/>
          <p:cNvGrpSpPr/>
          <p:nvPr/>
        </p:nvGrpSpPr>
        <p:grpSpPr>
          <a:xfrm>
            <a:off x="6203399" y="2949146"/>
            <a:ext cx="208004" cy="202559"/>
            <a:chOff x="1492675" y="4992125"/>
            <a:chExt cx="481825" cy="481825"/>
          </a:xfrm>
        </p:grpSpPr>
        <p:sp>
          <p:nvSpPr>
            <p:cNvPr id="235" name="Google Shape;235;p18"/>
            <p:cNvSpPr/>
            <p:nvPr/>
          </p:nvSpPr>
          <p:spPr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rgbClr val="06A1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36" name="Google Shape;236;p18"/>
            <p:cNvSpPr/>
            <p:nvPr/>
          </p:nvSpPr>
          <p:spPr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rgbClr val="06A1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237" name="Google Shape;237;p18"/>
          <p:cNvGrpSpPr/>
          <p:nvPr/>
        </p:nvGrpSpPr>
        <p:grpSpPr>
          <a:xfrm>
            <a:off x="6203399" y="3453571"/>
            <a:ext cx="208004" cy="202559"/>
            <a:chOff x="1492675" y="4992125"/>
            <a:chExt cx="481825" cy="481825"/>
          </a:xfrm>
        </p:grpSpPr>
        <p:sp>
          <p:nvSpPr>
            <p:cNvPr id="238" name="Google Shape;238;p18"/>
            <p:cNvSpPr/>
            <p:nvPr/>
          </p:nvSpPr>
          <p:spPr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rgbClr val="06A1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39" name="Google Shape;239;p18"/>
            <p:cNvSpPr/>
            <p:nvPr/>
          </p:nvSpPr>
          <p:spPr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rgbClr val="06A1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cxnSp>
        <p:nvCxnSpPr>
          <p:cNvPr id="240" name="Google Shape;240;p18"/>
          <p:cNvCxnSpPr/>
          <p:nvPr/>
        </p:nvCxnSpPr>
        <p:spPr>
          <a:xfrm>
            <a:off x="1044325" y="2272375"/>
            <a:ext cx="1904400" cy="0"/>
          </a:xfrm>
          <a:prstGeom prst="straightConnector1">
            <a:avLst/>
          </a:prstGeom>
          <a:noFill/>
          <a:ln w="9525" cap="flat" cmpd="sng">
            <a:solidFill>
              <a:srgbClr val="D4683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1" name="Google Shape;241;p18"/>
          <p:cNvCxnSpPr/>
          <p:nvPr/>
        </p:nvCxnSpPr>
        <p:spPr>
          <a:xfrm>
            <a:off x="3104425" y="2272375"/>
            <a:ext cx="5284200" cy="0"/>
          </a:xfrm>
          <a:prstGeom prst="straightConnector1">
            <a:avLst/>
          </a:prstGeom>
          <a:noFill/>
          <a:ln w="9525" cap="flat" cmpd="sng">
            <a:solidFill>
              <a:srgbClr val="06A1A8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3" name="Google Shape;243;p18"/>
          <p:cNvSpPr txBox="1"/>
          <p:nvPr/>
        </p:nvSpPr>
        <p:spPr>
          <a:xfrm>
            <a:off x="5480014" y="4285987"/>
            <a:ext cx="343920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Take a look at </a:t>
            </a:r>
            <a:r>
              <a:rPr lang="en" sz="1200" b="1" u="sng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The Business Case for Groopit</a:t>
            </a:r>
            <a:r>
              <a:rPr lang="en" sz="12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  </a:t>
            </a:r>
            <a:endParaRPr sz="12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grpSp>
        <p:nvGrpSpPr>
          <p:cNvPr id="244" name="Google Shape;244;p18"/>
          <p:cNvGrpSpPr/>
          <p:nvPr/>
        </p:nvGrpSpPr>
        <p:grpSpPr>
          <a:xfrm>
            <a:off x="5296269" y="4393604"/>
            <a:ext cx="175380" cy="166345"/>
            <a:chOff x="-6696925" y="3272575"/>
            <a:chExt cx="307200" cy="291425"/>
          </a:xfrm>
        </p:grpSpPr>
        <p:sp>
          <p:nvSpPr>
            <p:cNvPr id="245" name="Google Shape;245;p18"/>
            <p:cNvSpPr/>
            <p:nvPr/>
          </p:nvSpPr>
          <p:spPr>
            <a:xfrm>
              <a:off x="-6696925" y="3371400"/>
              <a:ext cx="220575" cy="192600"/>
            </a:xfrm>
            <a:custGeom>
              <a:avLst/>
              <a:gdLst/>
              <a:ahLst/>
              <a:cxnLst/>
              <a:rect l="l" t="t" r="r" b="b"/>
              <a:pathLst>
                <a:path w="8823" h="7704" extrusionOk="0">
                  <a:moveTo>
                    <a:pt x="7531" y="1"/>
                  </a:moveTo>
                  <a:lnTo>
                    <a:pt x="6333" y="1167"/>
                  </a:lnTo>
                  <a:cubicBezTo>
                    <a:pt x="6207" y="1293"/>
                    <a:pt x="6207" y="1513"/>
                    <a:pt x="6333" y="1639"/>
                  </a:cubicBezTo>
                  <a:cubicBezTo>
                    <a:pt x="6743" y="2017"/>
                    <a:pt x="6743" y="2710"/>
                    <a:pt x="6333" y="3088"/>
                  </a:cubicBezTo>
                  <a:lnTo>
                    <a:pt x="4096" y="5325"/>
                  </a:lnTo>
                  <a:cubicBezTo>
                    <a:pt x="3892" y="5530"/>
                    <a:pt x="3624" y="5632"/>
                    <a:pt x="3360" y="5632"/>
                  </a:cubicBezTo>
                  <a:cubicBezTo>
                    <a:pt x="3096" y="5632"/>
                    <a:pt x="2836" y="5530"/>
                    <a:pt x="2647" y="5325"/>
                  </a:cubicBezTo>
                  <a:cubicBezTo>
                    <a:pt x="2238" y="4947"/>
                    <a:pt x="2238" y="4286"/>
                    <a:pt x="2647" y="3876"/>
                  </a:cubicBezTo>
                  <a:lnTo>
                    <a:pt x="3309" y="3214"/>
                  </a:lnTo>
                  <a:cubicBezTo>
                    <a:pt x="2994" y="2679"/>
                    <a:pt x="2836" y="2017"/>
                    <a:pt x="2836" y="1387"/>
                  </a:cubicBezTo>
                  <a:cubicBezTo>
                    <a:pt x="2836" y="1167"/>
                    <a:pt x="2868" y="978"/>
                    <a:pt x="2899" y="726"/>
                  </a:cubicBezTo>
                  <a:lnTo>
                    <a:pt x="2899" y="726"/>
                  </a:lnTo>
                  <a:lnTo>
                    <a:pt x="1230" y="2427"/>
                  </a:lnTo>
                  <a:cubicBezTo>
                    <a:pt x="1" y="3592"/>
                    <a:pt x="1" y="5577"/>
                    <a:pt x="1230" y="6806"/>
                  </a:cubicBezTo>
                  <a:cubicBezTo>
                    <a:pt x="1820" y="7396"/>
                    <a:pt x="2621" y="7704"/>
                    <a:pt x="3423" y="7704"/>
                  </a:cubicBezTo>
                  <a:cubicBezTo>
                    <a:pt x="4204" y="7704"/>
                    <a:pt x="4986" y="7412"/>
                    <a:pt x="5577" y="6806"/>
                  </a:cubicBezTo>
                  <a:cubicBezTo>
                    <a:pt x="7531" y="4884"/>
                    <a:pt x="8003" y="4506"/>
                    <a:pt x="8350" y="3813"/>
                  </a:cubicBezTo>
                  <a:cubicBezTo>
                    <a:pt x="8822" y="2994"/>
                    <a:pt x="8822" y="1986"/>
                    <a:pt x="8381" y="1104"/>
                  </a:cubicBezTo>
                  <a:cubicBezTo>
                    <a:pt x="8161" y="568"/>
                    <a:pt x="7877" y="253"/>
                    <a:pt x="7531" y="1"/>
                  </a:cubicBezTo>
                  <a:close/>
                </a:path>
              </a:pathLst>
            </a:custGeom>
            <a:solidFill>
              <a:srgbClr val="E2B5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8"/>
            <p:cNvSpPr/>
            <p:nvPr/>
          </p:nvSpPr>
          <p:spPr>
            <a:xfrm>
              <a:off x="-6621300" y="3272575"/>
              <a:ext cx="231575" cy="194950"/>
            </a:xfrm>
            <a:custGeom>
              <a:avLst/>
              <a:gdLst/>
              <a:ahLst/>
              <a:cxnLst/>
              <a:rect l="l" t="t" r="r" b="b"/>
              <a:pathLst>
                <a:path w="9263" h="7798" extrusionOk="0">
                  <a:moveTo>
                    <a:pt x="5868" y="0"/>
                  </a:moveTo>
                  <a:cubicBezTo>
                    <a:pt x="5073" y="0"/>
                    <a:pt x="4269" y="299"/>
                    <a:pt x="3655" y="898"/>
                  </a:cubicBezTo>
                  <a:lnTo>
                    <a:pt x="1387" y="3229"/>
                  </a:lnTo>
                  <a:cubicBezTo>
                    <a:pt x="0" y="4615"/>
                    <a:pt x="315" y="6852"/>
                    <a:pt x="1670" y="7797"/>
                  </a:cubicBezTo>
                  <a:lnTo>
                    <a:pt x="2836" y="6632"/>
                  </a:lnTo>
                  <a:cubicBezTo>
                    <a:pt x="2962" y="6506"/>
                    <a:pt x="2962" y="6317"/>
                    <a:pt x="2836" y="6159"/>
                  </a:cubicBezTo>
                  <a:cubicBezTo>
                    <a:pt x="2552" y="5907"/>
                    <a:pt x="2489" y="5466"/>
                    <a:pt x="2552" y="5372"/>
                  </a:cubicBezTo>
                  <a:cubicBezTo>
                    <a:pt x="2552" y="4742"/>
                    <a:pt x="3214" y="4332"/>
                    <a:pt x="5167" y="2379"/>
                  </a:cubicBezTo>
                  <a:cubicBezTo>
                    <a:pt x="5384" y="2162"/>
                    <a:pt x="5630" y="2071"/>
                    <a:pt x="5869" y="2071"/>
                  </a:cubicBezTo>
                  <a:cubicBezTo>
                    <a:pt x="6673" y="2071"/>
                    <a:pt x="7393" y="3099"/>
                    <a:pt x="6616" y="3828"/>
                  </a:cubicBezTo>
                  <a:lnTo>
                    <a:pt x="5923" y="4521"/>
                  </a:lnTo>
                  <a:cubicBezTo>
                    <a:pt x="6364" y="5372"/>
                    <a:pt x="6522" y="6159"/>
                    <a:pt x="6364" y="7010"/>
                  </a:cubicBezTo>
                  <a:lnTo>
                    <a:pt x="8097" y="5277"/>
                  </a:lnTo>
                  <a:cubicBezTo>
                    <a:pt x="9263" y="4048"/>
                    <a:pt x="9263" y="2127"/>
                    <a:pt x="8034" y="898"/>
                  </a:cubicBezTo>
                  <a:cubicBezTo>
                    <a:pt x="7451" y="299"/>
                    <a:pt x="6664" y="0"/>
                    <a:pt x="5868" y="0"/>
                  </a:cubicBezTo>
                  <a:close/>
                </a:path>
              </a:pathLst>
            </a:custGeom>
            <a:solidFill>
              <a:srgbClr val="E2B5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247" name="Google Shape;247;p18"/>
          <p:cNvCxnSpPr/>
          <p:nvPr/>
        </p:nvCxnSpPr>
        <p:spPr>
          <a:xfrm>
            <a:off x="1044325" y="2881975"/>
            <a:ext cx="19044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8" name="Google Shape;248;p18"/>
          <p:cNvCxnSpPr/>
          <p:nvPr/>
        </p:nvCxnSpPr>
        <p:spPr>
          <a:xfrm>
            <a:off x="1044325" y="3353525"/>
            <a:ext cx="19044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9" name="Google Shape;249;p18"/>
          <p:cNvCxnSpPr/>
          <p:nvPr/>
        </p:nvCxnSpPr>
        <p:spPr>
          <a:xfrm>
            <a:off x="3127175" y="2873950"/>
            <a:ext cx="53025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0" name="Google Shape;250;p18"/>
          <p:cNvSpPr txBox="1"/>
          <p:nvPr/>
        </p:nvSpPr>
        <p:spPr>
          <a:xfrm>
            <a:off x="6140575" y="1874238"/>
            <a:ext cx="2963100" cy="4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50" b="1">
                <a:solidFill>
                  <a:srgbClr val="06A1A8"/>
                </a:solidFill>
                <a:latin typeface="Roboto"/>
                <a:ea typeface="Roboto"/>
                <a:cs typeface="Roboto"/>
                <a:sym typeface="Roboto"/>
              </a:rPr>
              <a:t>Groopit Outcomes</a:t>
            </a:r>
            <a:endParaRPr sz="1450" b="1">
              <a:solidFill>
                <a:srgbClr val="06A1A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51" name="Google Shape;251;p18"/>
          <p:cNvCxnSpPr/>
          <p:nvPr/>
        </p:nvCxnSpPr>
        <p:spPr>
          <a:xfrm>
            <a:off x="3095275" y="3353513"/>
            <a:ext cx="53025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7F5020F9-936B-44F7-B0C0-7C3CF6A313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8348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0027019-15C3-EF7E-E979-838CCCE108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4138" b="-14364"/>
          <a:stretch/>
        </p:blipFill>
        <p:spPr>
          <a:xfrm>
            <a:off x="5064781" y="4200233"/>
            <a:ext cx="4079219" cy="606587"/>
          </a:xfrm>
          <a:prstGeom prst="rect">
            <a:avLst/>
          </a:prstGeom>
        </p:spPr>
      </p:pic>
      <p:sp>
        <p:nvSpPr>
          <p:cNvPr id="258" name="Google Shape;258;p19"/>
          <p:cNvSpPr txBox="1"/>
          <p:nvPr/>
        </p:nvSpPr>
        <p:spPr>
          <a:xfrm>
            <a:off x="884650" y="975238"/>
            <a:ext cx="63363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Trusted by </a:t>
            </a:r>
            <a:r>
              <a:rPr lang="en" sz="27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recognized brands</a:t>
            </a:r>
            <a:endParaRPr sz="27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9" name="Google Shape;259;p19"/>
          <p:cNvSpPr txBox="1"/>
          <p:nvPr/>
        </p:nvSpPr>
        <p:spPr>
          <a:xfrm>
            <a:off x="6099950" y="4657275"/>
            <a:ext cx="3000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1" name="Google Shape;261;p19"/>
          <p:cNvSpPr txBox="1"/>
          <p:nvPr/>
        </p:nvSpPr>
        <p:spPr>
          <a:xfrm>
            <a:off x="5618739" y="4282287"/>
            <a:ext cx="343920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Check out the </a:t>
            </a:r>
            <a:r>
              <a:rPr lang="en" sz="1200" b="1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Guidant Financial Case Study</a:t>
            </a:r>
            <a:endParaRPr sz="120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grpSp>
        <p:nvGrpSpPr>
          <p:cNvPr id="262" name="Google Shape;262;p19"/>
          <p:cNvGrpSpPr/>
          <p:nvPr/>
        </p:nvGrpSpPr>
        <p:grpSpPr>
          <a:xfrm>
            <a:off x="5434994" y="4389904"/>
            <a:ext cx="175380" cy="166345"/>
            <a:chOff x="-6696925" y="3272575"/>
            <a:chExt cx="307200" cy="291425"/>
          </a:xfrm>
        </p:grpSpPr>
        <p:sp>
          <p:nvSpPr>
            <p:cNvPr id="263" name="Google Shape;263;p19"/>
            <p:cNvSpPr/>
            <p:nvPr/>
          </p:nvSpPr>
          <p:spPr>
            <a:xfrm>
              <a:off x="-6696925" y="3371400"/>
              <a:ext cx="220575" cy="192600"/>
            </a:xfrm>
            <a:custGeom>
              <a:avLst/>
              <a:gdLst/>
              <a:ahLst/>
              <a:cxnLst/>
              <a:rect l="l" t="t" r="r" b="b"/>
              <a:pathLst>
                <a:path w="8823" h="7704" extrusionOk="0">
                  <a:moveTo>
                    <a:pt x="7531" y="1"/>
                  </a:moveTo>
                  <a:lnTo>
                    <a:pt x="6333" y="1167"/>
                  </a:lnTo>
                  <a:cubicBezTo>
                    <a:pt x="6207" y="1293"/>
                    <a:pt x="6207" y="1513"/>
                    <a:pt x="6333" y="1639"/>
                  </a:cubicBezTo>
                  <a:cubicBezTo>
                    <a:pt x="6743" y="2017"/>
                    <a:pt x="6743" y="2710"/>
                    <a:pt x="6333" y="3088"/>
                  </a:cubicBezTo>
                  <a:lnTo>
                    <a:pt x="4096" y="5325"/>
                  </a:lnTo>
                  <a:cubicBezTo>
                    <a:pt x="3892" y="5530"/>
                    <a:pt x="3624" y="5632"/>
                    <a:pt x="3360" y="5632"/>
                  </a:cubicBezTo>
                  <a:cubicBezTo>
                    <a:pt x="3096" y="5632"/>
                    <a:pt x="2836" y="5530"/>
                    <a:pt x="2647" y="5325"/>
                  </a:cubicBezTo>
                  <a:cubicBezTo>
                    <a:pt x="2238" y="4947"/>
                    <a:pt x="2238" y="4286"/>
                    <a:pt x="2647" y="3876"/>
                  </a:cubicBezTo>
                  <a:lnTo>
                    <a:pt x="3309" y="3214"/>
                  </a:lnTo>
                  <a:cubicBezTo>
                    <a:pt x="2994" y="2679"/>
                    <a:pt x="2836" y="2017"/>
                    <a:pt x="2836" y="1387"/>
                  </a:cubicBezTo>
                  <a:cubicBezTo>
                    <a:pt x="2836" y="1167"/>
                    <a:pt x="2868" y="978"/>
                    <a:pt x="2899" y="726"/>
                  </a:cubicBezTo>
                  <a:lnTo>
                    <a:pt x="2899" y="726"/>
                  </a:lnTo>
                  <a:lnTo>
                    <a:pt x="1230" y="2427"/>
                  </a:lnTo>
                  <a:cubicBezTo>
                    <a:pt x="1" y="3592"/>
                    <a:pt x="1" y="5577"/>
                    <a:pt x="1230" y="6806"/>
                  </a:cubicBezTo>
                  <a:cubicBezTo>
                    <a:pt x="1820" y="7396"/>
                    <a:pt x="2621" y="7704"/>
                    <a:pt x="3423" y="7704"/>
                  </a:cubicBezTo>
                  <a:cubicBezTo>
                    <a:pt x="4204" y="7704"/>
                    <a:pt x="4986" y="7412"/>
                    <a:pt x="5577" y="6806"/>
                  </a:cubicBezTo>
                  <a:cubicBezTo>
                    <a:pt x="7531" y="4884"/>
                    <a:pt x="8003" y="4506"/>
                    <a:pt x="8350" y="3813"/>
                  </a:cubicBezTo>
                  <a:cubicBezTo>
                    <a:pt x="8822" y="2994"/>
                    <a:pt x="8822" y="1986"/>
                    <a:pt x="8381" y="1104"/>
                  </a:cubicBezTo>
                  <a:cubicBezTo>
                    <a:pt x="8161" y="568"/>
                    <a:pt x="7877" y="253"/>
                    <a:pt x="7531" y="1"/>
                  </a:cubicBezTo>
                  <a:close/>
                </a:path>
              </a:pathLst>
            </a:custGeom>
            <a:solidFill>
              <a:srgbClr val="E2B5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9"/>
            <p:cNvSpPr/>
            <p:nvPr/>
          </p:nvSpPr>
          <p:spPr>
            <a:xfrm>
              <a:off x="-6621300" y="3272575"/>
              <a:ext cx="231575" cy="194950"/>
            </a:xfrm>
            <a:custGeom>
              <a:avLst/>
              <a:gdLst/>
              <a:ahLst/>
              <a:cxnLst/>
              <a:rect l="l" t="t" r="r" b="b"/>
              <a:pathLst>
                <a:path w="9263" h="7798" extrusionOk="0">
                  <a:moveTo>
                    <a:pt x="5868" y="0"/>
                  </a:moveTo>
                  <a:cubicBezTo>
                    <a:pt x="5073" y="0"/>
                    <a:pt x="4269" y="299"/>
                    <a:pt x="3655" y="898"/>
                  </a:cubicBezTo>
                  <a:lnTo>
                    <a:pt x="1387" y="3229"/>
                  </a:lnTo>
                  <a:cubicBezTo>
                    <a:pt x="0" y="4615"/>
                    <a:pt x="315" y="6852"/>
                    <a:pt x="1670" y="7797"/>
                  </a:cubicBezTo>
                  <a:lnTo>
                    <a:pt x="2836" y="6632"/>
                  </a:lnTo>
                  <a:cubicBezTo>
                    <a:pt x="2962" y="6506"/>
                    <a:pt x="2962" y="6317"/>
                    <a:pt x="2836" y="6159"/>
                  </a:cubicBezTo>
                  <a:cubicBezTo>
                    <a:pt x="2552" y="5907"/>
                    <a:pt x="2489" y="5466"/>
                    <a:pt x="2552" y="5372"/>
                  </a:cubicBezTo>
                  <a:cubicBezTo>
                    <a:pt x="2552" y="4742"/>
                    <a:pt x="3214" y="4332"/>
                    <a:pt x="5167" y="2379"/>
                  </a:cubicBezTo>
                  <a:cubicBezTo>
                    <a:pt x="5384" y="2162"/>
                    <a:pt x="5630" y="2071"/>
                    <a:pt x="5869" y="2071"/>
                  </a:cubicBezTo>
                  <a:cubicBezTo>
                    <a:pt x="6673" y="2071"/>
                    <a:pt x="7393" y="3099"/>
                    <a:pt x="6616" y="3828"/>
                  </a:cubicBezTo>
                  <a:lnTo>
                    <a:pt x="5923" y="4521"/>
                  </a:lnTo>
                  <a:cubicBezTo>
                    <a:pt x="6364" y="5372"/>
                    <a:pt x="6522" y="6159"/>
                    <a:pt x="6364" y="7010"/>
                  </a:cubicBezTo>
                  <a:lnTo>
                    <a:pt x="8097" y="5277"/>
                  </a:lnTo>
                  <a:cubicBezTo>
                    <a:pt x="9263" y="4048"/>
                    <a:pt x="9263" y="2127"/>
                    <a:pt x="8034" y="898"/>
                  </a:cubicBezTo>
                  <a:cubicBezTo>
                    <a:pt x="7451" y="299"/>
                    <a:pt x="6664" y="0"/>
                    <a:pt x="5868" y="0"/>
                  </a:cubicBezTo>
                  <a:close/>
                </a:path>
              </a:pathLst>
            </a:custGeom>
            <a:solidFill>
              <a:srgbClr val="E2B5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65" name="Google Shape;265;p19"/>
          <p:cNvPicPr preferRelativeResize="0"/>
          <p:nvPr/>
        </p:nvPicPr>
        <p:blipFill rotWithShape="1">
          <a:blip r:embed="rId4">
            <a:alphaModFix/>
          </a:blip>
          <a:srcRect l="8452" t="14344" r="9559" b="22742"/>
          <a:stretch/>
        </p:blipFill>
        <p:spPr>
          <a:xfrm>
            <a:off x="5535525" y="1365387"/>
            <a:ext cx="3073275" cy="23583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6" name="Google Shape;266;p19"/>
          <p:cNvGrpSpPr/>
          <p:nvPr/>
        </p:nvGrpSpPr>
        <p:grpSpPr>
          <a:xfrm>
            <a:off x="478195" y="2571750"/>
            <a:ext cx="4748936" cy="1481700"/>
            <a:chOff x="614050" y="1481775"/>
            <a:chExt cx="5004675" cy="1481700"/>
          </a:xfrm>
        </p:grpSpPr>
        <p:sp>
          <p:nvSpPr>
            <p:cNvPr id="267" name="Google Shape;267;p19"/>
            <p:cNvSpPr txBox="1"/>
            <p:nvPr/>
          </p:nvSpPr>
          <p:spPr>
            <a:xfrm>
              <a:off x="1124725" y="1605075"/>
              <a:ext cx="4494000" cy="135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     </a:t>
              </a:r>
              <a:r>
                <a:rPr lang="en" sz="1500" dirty="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       Groopit is the fastest way to get real-time product feedback and data for insights that are hard to quantify.</a:t>
              </a:r>
              <a:r>
                <a:rPr lang="en" sz="15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endParaRPr sz="15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500" i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1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 Emma Brumley,</a:t>
              </a:r>
              <a:r>
                <a:rPr lang="en" sz="900" dirty="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 Scrum Master </a:t>
              </a:r>
              <a:endParaRPr sz="900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68" name="Google Shape;268;p19"/>
            <p:cNvSpPr txBox="1"/>
            <p:nvPr/>
          </p:nvSpPr>
          <p:spPr>
            <a:xfrm>
              <a:off x="614050" y="1560875"/>
              <a:ext cx="1471200" cy="39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69" name="Google Shape;269;p1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222075" y="1481775"/>
              <a:ext cx="494076" cy="49407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70" name="Google Shape;270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75163" y="1808739"/>
            <a:ext cx="2081791" cy="52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E392FC6-BC07-C567-5375-F8B68B707F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80" y="0"/>
            <a:ext cx="38348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DE0E6A-3E07-B7E0-3B67-3C137B6B2A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783516" cy="51435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3F35F45-2F35-635D-1864-4FB9495CDF5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2135" b="-14364"/>
          <a:stretch/>
        </p:blipFill>
        <p:spPr>
          <a:xfrm>
            <a:off x="5494815" y="3977400"/>
            <a:ext cx="3649185" cy="606587"/>
          </a:xfrm>
          <a:prstGeom prst="rect">
            <a:avLst/>
          </a:prstGeom>
        </p:spPr>
      </p:pic>
      <p:sp>
        <p:nvSpPr>
          <p:cNvPr id="277" name="Google Shape;277;p20"/>
          <p:cNvSpPr txBox="1"/>
          <p:nvPr/>
        </p:nvSpPr>
        <p:spPr>
          <a:xfrm>
            <a:off x="6099950" y="4210650"/>
            <a:ext cx="3000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8" name="Google Shape;278;p20"/>
          <p:cNvSpPr txBox="1"/>
          <p:nvPr/>
        </p:nvSpPr>
        <p:spPr>
          <a:xfrm>
            <a:off x="5913364" y="4037587"/>
            <a:ext cx="343920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Leverage ideas in </a:t>
            </a:r>
            <a:r>
              <a:rPr lang="en" sz="1200" b="1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Groopit Launch Playbook</a:t>
            </a:r>
            <a:r>
              <a:rPr lang="en" sz="12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.</a:t>
            </a:r>
            <a:endParaRPr sz="120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grpSp>
        <p:nvGrpSpPr>
          <p:cNvPr id="279" name="Google Shape;279;p20"/>
          <p:cNvGrpSpPr/>
          <p:nvPr/>
        </p:nvGrpSpPr>
        <p:grpSpPr>
          <a:xfrm>
            <a:off x="5729619" y="4145204"/>
            <a:ext cx="175380" cy="166345"/>
            <a:chOff x="-6696925" y="3272575"/>
            <a:chExt cx="307200" cy="291425"/>
          </a:xfrm>
        </p:grpSpPr>
        <p:sp>
          <p:nvSpPr>
            <p:cNvPr id="280" name="Google Shape;280;p20"/>
            <p:cNvSpPr/>
            <p:nvPr/>
          </p:nvSpPr>
          <p:spPr>
            <a:xfrm>
              <a:off x="-6696925" y="3371400"/>
              <a:ext cx="220575" cy="192600"/>
            </a:xfrm>
            <a:custGeom>
              <a:avLst/>
              <a:gdLst/>
              <a:ahLst/>
              <a:cxnLst/>
              <a:rect l="l" t="t" r="r" b="b"/>
              <a:pathLst>
                <a:path w="8823" h="7704" extrusionOk="0">
                  <a:moveTo>
                    <a:pt x="7531" y="1"/>
                  </a:moveTo>
                  <a:lnTo>
                    <a:pt x="6333" y="1167"/>
                  </a:lnTo>
                  <a:cubicBezTo>
                    <a:pt x="6207" y="1293"/>
                    <a:pt x="6207" y="1513"/>
                    <a:pt x="6333" y="1639"/>
                  </a:cubicBezTo>
                  <a:cubicBezTo>
                    <a:pt x="6743" y="2017"/>
                    <a:pt x="6743" y="2710"/>
                    <a:pt x="6333" y="3088"/>
                  </a:cubicBezTo>
                  <a:lnTo>
                    <a:pt x="4096" y="5325"/>
                  </a:lnTo>
                  <a:cubicBezTo>
                    <a:pt x="3892" y="5530"/>
                    <a:pt x="3624" y="5632"/>
                    <a:pt x="3360" y="5632"/>
                  </a:cubicBezTo>
                  <a:cubicBezTo>
                    <a:pt x="3096" y="5632"/>
                    <a:pt x="2836" y="5530"/>
                    <a:pt x="2647" y="5325"/>
                  </a:cubicBezTo>
                  <a:cubicBezTo>
                    <a:pt x="2238" y="4947"/>
                    <a:pt x="2238" y="4286"/>
                    <a:pt x="2647" y="3876"/>
                  </a:cubicBezTo>
                  <a:lnTo>
                    <a:pt x="3309" y="3214"/>
                  </a:lnTo>
                  <a:cubicBezTo>
                    <a:pt x="2994" y="2679"/>
                    <a:pt x="2836" y="2017"/>
                    <a:pt x="2836" y="1387"/>
                  </a:cubicBezTo>
                  <a:cubicBezTo>
                    <a:pt x="2836" y="1167"/>
                    <a:pt x="2868" y="978"/>
                    <a:pt x="2899" y="726"/>
                  </a:cubicBezTo>
                  <a:lnTo>
                    <a:pt x="2899" y="726"/>
                  </a:lnTo>
                  <a:lnTo>
                    <a:pt x="1230" y="2427"/>
                  </a:lnTo>
                  <a:cubicBezTo>
                    <a:pt x="1" y="3592"/>
                    <a:pt x="1" y="5577"/>
                    <a:pt x="1230" y="6806"/>
                  </a:cubicBezTo>
                  <a:cubicBezTo>
                    <a:pt x="1820" y="7396"/>
                    <a:pt x="2621" y="7704"/>
                    <a:pt x="3423" y="7704"/>
                  </a:cubicBezTo>
                  <a:cubicBezTo>
                    <a:pt x="4204" y="7704"/>
                    <a:pt x="4986" y="7412"/>
                    <a:pt x="5577" y="6806"/>
                  </a:cubicBezTo>
                  <a:cubicBezTo>
                    <a:pt x="7531" y="4884"/>
                    <a:pt x="8003" y="4506"/>
                    <a:pt x="8350" y="3813"/>
                  </a:cubicBezTo>
                  <a:cubicBezTo>
                    <a:pt x="8822" y="2994"/>
                    <a:pt x="8822" y="1986"/>
                    <a:pt x="8381" y="1104"/>
                  </a:cubicBezTo>
                  <a:cubicBezTo>
                    <a:pt x="8161" y="568"/>
                    <a:pt x="7877" y="253"/>
                    <a:pt x="7531" y="1"/>
                  </a:cubicBezTo>
                  <a:close/>
                </a:path>
              </a:pathLst>
            </a:custGeom>
            <a:solidFill>
              <a:srgbClr val="E2B5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0"/>
            <p:cNvSpPr/>
            <p:nvPr/>
          </p:nvSpPr>
          <p:spPr>
            <a:xfrm>
              <a:off x="-6621300" y="3272575"/>
              <a:ext cx="231575" cy="194950"/>
            </a:xfrm>
            <a:custGeom>
              <a:avLst/>
              <a:gdLst/>
              <a:ahLst/>
              <a:cxnLst/>
              <a:rect l="l" t="t" r="r" b="b"/>
              <a:pathLst>
                <a:path w="9263" h="7798" extrusionOk="0">
                  <a:moveTo>
                    <a:pt x="5868" y="0"/>
                  </a:moveTo>
                  <a:cubicBezTo>
                    <a:pt x="5073" y="0"/>
                    <a:pt x="4269" y="299"/>
                    <a:pt x="3655" y="898"/>
                  </a:cubicBezTo>
                  <a:lnTo>
                    <a:pt x="1387" y="3229"/>
                  </a:lnTo>
                  <a:cubicBezTo>
                    <a:pt x="0" y="4615"/>
                    <a:pt x="315" y="6852"/>
                    <a:pt x="1670" y="7797"/>
                  </a:cubicBezTo>
                  <a:lnTo>
                    <a:pt x="2836" y="6632"/>
                  </a:lnTo>
                  <a:cubicBezTo>
                    <a:pt x="2962" y="6506"/>
                    <a:pt x="2962" y="6317"/>
                    <a:pt x="2836" y="6159"/>
                  </a:cubicBezTo>
                  <a:cubicBezTo>
                    <a:pt x="2552" y="5907"/>
                    <a:pt x="2489" y="5466"/>
                    <a:pt x="2552" y="5372"/>
                  </a:cubicBezTo>
                  <a:cubicBezTo>
                    <a:pt x="2552" y="4742"/>
                    <a:pt x="3214" y="4332"/>
                    <a:pt x="5167" y="2379"/>
                  </a:cubicBezTo>
                  <a:cubicBezTo>
                    <a:pt x="5384" y="2162"/>
                    <a:pt x="5630" y="2071"/>
                    <a:pt x="5869" y="2071"/>
                  </a:cubicBezTo>
                  <a:cubicBezTo>
                    <a:pt x="6673" y="2071"/>
                    <a:pt x="7393" y="3099"/>
                    <a:pt x="6616" y="3828"/>
                  </a:cubicBezTo>
                  <a:lnTo>
                    <a:pt x="5923" y="4521"/>
                  </a:lnTo>
                  <a:cubicBezTo>
                    <a:pt x="6364" y="5372"/>
                    <a:pt x="6522" y="6159"/>
                    <a:pt x="6364" y="7010"/>
                  </a:cubicBezTo>
                  <a:lnTo>
                    <a:pt x="8097" y="5277"/>
                  </a:lnTo>
                  <a:cubicBezTo>
                    <a:pt x="9263" y="4048"/>
                    <a:pt x="9263" y="2127"/>
                    <a:pt x="8034" y="898"/>
                  </a:cubicBezTo>
                  <a:cubicBezTo>
                    <a:pt x="7451" y="299"/>
                    <a:pt x="6664" y="0"/>
                    <a:pt x="5868" y="0"/>
                  </a:cubicBezTo>
                  <a:close/>
                </a:path>
              </a:pathLst>
            </a:custGeom>
            <a:solidFill>
              <a:srgbClr val="E2B5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321100-64B5-2B7B-24BB-54532E7282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1"/>
          <a:stretch/>
        </p:blipFill>
        <p:spPr>
          <a:xfrm>
            <a:off x="1" y="0"/>
            <a:ext cx="9121086" cy="51435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42659C9-4F00-FBFF-4EE6-BFAA4FEC20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9806" b="-18156"/>
          <a:stretch/>
        </p:blipFill>
        <p:spPr>
          <a:xfrm>
            <a:off x="5369581" y="4345420"/>
            <a:ext cx="3774419" cy="626698"/>
          </a:xfrm>
          <a:prstGeom prst="rect">
            <a:avLst/>
          </a:prstGeom>
        </p:spPr>
      </p:pic>
      <p:sp>
        <p:nvSpPr>
          <p:cNvPr id="295" name="Google Shape;295;p21"/>
          <p:cNvSpPr txBox="1"/>
          <p:nvPr/>
        </p:nvSpPr>
        <p:spPr>
          <a:xfrm>
            <a:off x="6211650" y="4601575"/>
            <a:ext cx="3000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96" name="Google Shape;296;p21"/>
          <p:cNvCxnSpPr>
            <a:stCxn id="297" idx="3"/>
            <a:endCxn id="298" idx="1"/>
          </p:cNvCxnSpPr>
          <p:nvPr/>
        </p:nvCxnSpPr>
        <p:spPr>
          <a:xfrm>
            <a:off x="2522563" y="1727325"/>
            <a:ext cx="18987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299" name="Google Shape;299;p21"/>
          <p:cNvCxnSpPr>
            <a:stCxn id="298" idx="3"/>
            <a:endCxn id="300" idx="1"/>
          </p:cNvCxnSpPr>
          <p:nvPr/>
        </p:nvCxnSpPr>
        <p:spPr>
          <a:xfrm>
            <a:off x="5073913" y="1727325"/>
            <a:ext cx="18180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301" name="Google Shape;301;p21"/>
          <p:cNvCxnSpPr>
            <a:stCxn id="300" idx="3"/>
          </p:cNvCxnSpPr>
          <p:nvPr/>
        </p:nvCxnSpPr>
        <p:spPr>
          <a:xfrm rot="10800000" flipH="1">
            <a:off x="7544835" y="1725825"/>
            <a:ext cx="843300" cy="15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dash"/>
            <a:round/>
            <a:headEnd type="none" w="med" len="med"/>
            <a:tailEnd type="oval" w="med" len="med"/>
          </a:ln>
        </p:spPr>
      </p:cxnSp>
      <p:cxnSp>
        <p:nvCxnSpPr>
          <p:cNvPr id="302" name="Google Shape;302;p21"/>
          <p:cNvCxnSpPr>
            <a:stCxn id="297" idx="1"/>
          </p:cNvCxnSpPr>
          <p:nvPr/>
        </p:nvCxnSpPr>
        <p:spPr>
          <a:xfrm rot="10800000">
            <a:off x="1077763" y="1725825"/>
            <a:ext cx="792000" cy="15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dash"/>
            <a:round/>
            <a:headEnd type="none" w="med" len="med"/>
            <a:tailEnd type="oval" w="med" len="med"/>
          </a:ln>
        </p:spPr>
      </p:cxnSp>
      <p:sp>
        <p:nvSpPr>
          <p:cNvPr id="300" name="Google Shape;300;p21"/>
          <p:cNvSpPr/>
          <p:nvPr/>
        </p:nvSpPr>
        <p:spPr>
          <a:xfrm>
            <a:off x="6892035" y="1400925"/>
            <a:ext cx="652800" cy="652800"/>
          </a:xfrm>
          <a:prstGeom prst="rect">
            <a:avLst/>
          </a:prstGeom>
          <a:solidFill>
            <a:srgbClr val="2333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303" name="Google Shape;303;p21"/>
          <p:cNvGraphicFramePr/>
          <p:nvPr/>
        </p:nvGraphicFramePr>
        <p:xfrm>
          <a:off x="6281338" y="1916050"/>
          <a:ext cx="1994475" cy="2059750"/>
        </p:xfrm>
        <a:graphic>
          <a:graphicData uri="http://schemas.openxmlformats.org/drawingml/2006/table">
            <a:tbl>
              <a:tblPr>
                <a:noFill/>
                <a:tableStyleId>{64AAED14-B212-428D-A203-FE949B65B5F9}</a:tableStyleId>
              </a:tblPr>
              <a:tblGrid>
                <a:gridCol w="1994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27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Enterprise</a:t>
                      </a:r>
                      <a:endParaRPr sz="1200" b="1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2333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333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333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333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333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670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50" b="1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$45k/year</a:t>
                      </a:r>
                      <a:endParaRPr sz="2550" b="1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50"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  <a:p>
                      <a:pPr marL="0" lvl="0" indent="0" algn="ctr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50">
                          <a:solidFill>
                            <a:srgbClr val="000000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10 Data Sharing Workflows</a:t>
                      </a:r>
                      <a:endParaRPr sz="950">
                        <a:solidFill>
                          <a:srgbClr val="000000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  <a:p>
                      <a:pPr marL="0" lvl="0" indent="0" algn="ctr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50">
                          <a:solidFill>
                            <a:srgbClr val="000000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Unlimited Contributors</a:t>
                      </a:r>
                      <a:endParaRPr sz="950">
                        <a:solidFill>
                          <a:srgbClr val="000000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  <a:p>
                      <a:pPr marL="0" lvl="0" indent="0" algn="ctr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50">
                          <a:solidFill>
                            <a:srgbClr val="000000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SSO, Slack, Teams, Salesforce</a:t>
                      </a:r>
                      <a:br>
                        <a:rPr lang="en" sz="950">
                          <a:solidFill>
                            <a:srgbClr val="000000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</a:br>
                      <a:r>
                        <a:rPr lang="en" sz="950">
                          <a:solidFill>
                            <a:srgbClr val="000000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+ Add-Ons</a:t>
                      </a:r>
                      <a:endParaRPr sz="950">
                        <a:solidFill>
                          <a:srgbClr val="000000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L="91425" marR="91425" marT="182875" marB="91425">
                    <a:lnL w="38100" cap="flat" cmpd="sng">
                      <a:solidFill>
                        <a:srgbClr val="2333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333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333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333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97" name="Google Shape;297;p21"/>
          <p:cNvSpPr/>
          <p:nvPr/>
        </p:nvSpPr>
        <p:spPr>
          <a:xfrm>
            <a:off x="1869763" y="1400925"/>
            <a:ext cx="652800" cy="652800"/>
          </a:xfrm>
          <a:prstGeom prst="rect">
            <a:avLst/>
          </a:prstGeom>
          <a:solidFill>
            <a:srgbClr val="D468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9DE4E7"/>
              </a:highlight>
            </a:endParaRPr>
          </a:p>
        </p:txBody>
      </p:sp>
      <p:graphicFrame>
        <p:nvGraphicFramePr>
          <p:cNvPr id="304" name="Google Shape;304;p21"/>
          <p:cNvGraphicFramePr/>
          <p:nvPr/>
        </p:nvGraphicFramePr>
        <p:xfrm>
          <a:off x="1198913" y="1921400"/>
          <a:ext cx="1994475" cy="2054400"/>
        </p:xfrm>
        <a:graphic>
          <a:graphicData uri="http://schemas.openxmlformats.org/drawingml/2006/table">
            <a:tbl>
              <a:tblPr>
                <a:noFill/>
                <a:tableStyleId>{64AAED14-B212-428D-A203-FE949B65B5F9}</a:tableStyleId>
              </a:tblPr>
              <a:tblGrid>
                <a:gridCol w="1994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23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Business</a:t>
                      </a:r>
                      <a:endParaRPr sz="1200" b="1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D4683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D4683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D4683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D4683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4683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721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50" b="1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$12k/year</a:t>
                      </a:r>
                      <a:endParaRPr sz="2550" b="1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lvl="0" indent="0" algn="ctr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50">
                          <a:solidFill>
                            <a:srgbClr val="000000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5 Data Sharing Workflows</a:t>
                      </a:r>
                      <a:endParaRPr sz="950">
                        <a:solidFill>
                          <a:srgbClr val="000000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  <a:p>
                      <a:pPr marL="0" lvl="0" indent="0" algn="ctr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50">
                          <a:solidFill>
                            <a:srgbClr val="000000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Up to 500 Contributors</a:t>
                      </a:r>
                      <a:endParaRPr sz="950">
                        <a:solidFill>
                          <a:srgbClr val="000000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  <a:p>
                      <a:pPr marL="0" lvl="0" indent="0" algn="ctr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50">
                          <a:solidFill>
                            <a:srgbClr val="000000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SSO, Slack, Teams + Add-Ons</a:t>
                      </a:r>
                      <a:endParaRPr sz="950">
                        <a:solidFill>
                          <a:srgbClr val="000000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50"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L="91425" marR="91425" marT="182875" marB="91425">
                    <a:lnL w="38100" cap="flat" cmpd="sng">
                      <a:solidFill>
                        <a:srgbClr val="D4683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D4683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D4683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D4683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98" name="Google Shape;298;p21"/>
          <p:cNvSpPr/>
          <p:nvPr/>
        </p:nvSpPr>
        <p:spPr>
          <a:xfrm>
            <a:off x="4421113" y="1400925"/>
            <a:ext cx="652800" cy="652800"/>
          </a:xfrm>
          <a:prstGeom prst="rect">
            <a:avLst/>
          </a:prstGeom>
          <a:solidFill>
            <a:srgbClr val="E2B5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305" name="Google Shape;305;p21"/>
          <p:cNvGraphicFramePr/>
          <p:nvPr/>
        </p:nvGraphicFramePr>
        <p:xfrm>
          <a:off x="3765863" y="1916050"/>
          <a:ext cx="1994475" cy="2059750"/>
        </p:xfrm>
        <a:graphic>
          <a:graphicData uri="http://schemas.openxmlformats.org/drawingml/2006/table">
            <a:tbl>
              <a:tblPr>
                <a:noFill/>
                <a:tableStyleId>{64AAED14-B212-428D-A203-FE949B65B5F9}</a:tableStyleId>
              </a:tblPr>
              <a:tblGrid>
                <a:gridCol w="1994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76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Business + Salesforce</a:t>
                      </a:r>
                      <a:endParaRPr sz="1200" b="1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E2B51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E2B51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E2B51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E2B51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B5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721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50" b="1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$27k/year</a:t>
                      </a:r>
                      <a:endParaRPr sz="2550" b="1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lvl="0" indent="0" algn="ctr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50">
                          <a:solidFill>
                            <a:srgbClr val="000000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5 Data Sharing Workflows</a:t>
                      </a:r>
                      <a:endParaRPr sz="950">
                        <a:solidFill>
                          <a:srgbClr val="000000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  <a:p>
                      <a:pPr marL="0" lvl="0" indent="0" algn="ctr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50">
                          <a:solidFill>
                            <a:srgbClr val="000000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Up to 500 Contributors</a:t>
                      </a:r>
                      <a:endParaRPr sz="950">
                        <a:solidFill>
                          <a:srgbClr val="000000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  <a:p>
                      <a:pPr marL="0" lvl="0" indent="0" algn="ctr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50">
                          <a:solidFill>
                            <a:srgbClr val="000000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SSO, Slack, Teams + Add-Ons</a:t>
                      </a:r>
                      <a:endParaRPr sz="950">
                        <a:solidFill>
                          <a:srgbClr val="000000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  <a:p>
                      <a:pPr marL="0" lvl="0" indent="0" algn="ctr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50">
                          <a:solidFill>
                            <a:srgbClr val="000000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+ Groopit for Salesforce App</a:t>
                      </a:r>
                      <a:endParaRPr sz="950">
                        <a:solidFill>
                          <a:srgbClr val="000000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L="91425" marR="91425" marT="182875" marB="91425">
                    <a:lnL w="38100" cap="flat" cmpd="sng">
                      <a:solidFill>
                        <a:srgbClr val="E2B51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E2B51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E2B51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E2B51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06" name="Google Shape;306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36331" y="1472458"/>
            <a:ext cx="422460" cy="422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92503" y="1441551"/>
            <a:ext cx="451866" cy="451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935904" y="1423431"/>
            <a:ext cx="520518" cy="520518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21"/>
          <p:cNvSpPr txBox="1"/>
          <p:nvPr/>
        </p:nvSpPr>
        <p:spPr>
          <a:xfrm>
            <a:off x="382200" y="589350"/>
            <a:ext cx="87618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Choose the investment that’s right for you:</a:t>
            </a:r>
            <a:endParaRPr sz="290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311" name="Google Shape;311;p21"/>
          <p:cNvSpPr txBox="1"/>
          <p:nvPr/>
        </p:nvSpPr>
        <p:spPr>
          <a:xfrm>
            <a:off x="6090539" y="4428512"/>
            <a:ext cx="343920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Access </a:t>
            </a:r>
            <a:r>
              <a:rPr lang="en" sz="1200" b="1" u="sng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pricing details</a:t>
            </a:r>
            <a:r>
              <a:rPr lang="en" sz="12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 online.</a:t>
            </a:r>
            <a:endParaRPr sz="12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grpSp>
        <p:nvGrpSpPr>
          <p:cNvPr id="312" name="Google Shape;312;p21"/>
          <p:cNvGrpSpPr/>
          <p:nvPr/>
        </p:nvGrpSpPr>
        <p:grpSpPr>
          <a:xfrm>
            <a:off x="5906794" y="4536129"/>
            <a:ext cx="175380" cy="166345"/>
            <a:chOff x="-6696925" y="3272575"/>
            <a:chExt cx="307200" cy="291425"/>
          </a:xfrm>
        </p:grpSpPr>
        <p:sp>
          <p:nvSpPr>
            <p:cNvPr id="313" name="Google Shape;313;p21"/>
            <p:cNvSpPr/>
            <p:nvPr/>
          </p:nvSpPr>
          <p:spPr>
            <a:xfrm>
              <a:off x="-6696925" y="3371400"/>
              <a:ext cx="220575" cy="192600"/>
            </a:xfrm>
            <a:custGeom>
              <a:avLst/>
              <a:gdLst/>
              <a:ahLst/>
              <a:cxnLst/>
              <a:rect l="l" t="t" r="r" b="b"/>
              <a:pathLst>
                <a:path w="8823" h="7704" extrusionOk="0">
                  <a:moveTo>
                    <a:pt x="7531" y="1"/>
                  </a:moveTo>
                  <a:lnTo>
                    <a:pt x="6333" y="1167"/>
                  </a:lnTo>
                  <a:cubicBezTo>
                    <a:pt x="6207" y="1293"/>
                    <a:pt x="6207" y="1513"/>
                    <a:pt x="6333" y="1639"/>
                  </a:cubicBezTo>
                  <a:cubicBezTo>
                    <a:pt x="6743" y="2017"/>
                    <a:pt x="6743" y="2710"/>
                    <a:pt x="6333" y="3088"/>
                  </a:cubicBezTo>
                  <a:lnTo>
                    <a:pt x="4096" y="5325"/>
                  </a:lnTo>
                  <a:cubicBezTo>
                    <a:pt x="3892" y="5530"/>
                    <a:pt x="3624" y="5632"/>
                    <a:pt x="3360" y="5632"/>
                  </a:cubicBezTo>
                  <a:cubicBezTo>
                    <a:pt x="3096" y="5632"/>
                    <a:pt x="2836" y="5530"/>
                    <a:pt x="2647" y="5325"/>
                  </a:cubicBezTo>
                  <a:cubicBezTo>
                    <a:pt x="2238" y="4947"/>
                    <a:pt x="2238" y="4286"/>
                    <a:pt x="2647" y="3876"/>
                  </a:cubicBezTo>
                  <a:lnTo>
                    <a:pt x="3309" y="3214"/>
                  </a:lnTo>
                  <a:cubicBezTo>
                    <a:pt x="2994" y="2679"/>
                    <a:pt x="2836" y="2017"/>
                    <a:pt x="2836" y="1387"/>
                  </a:cubicBezTo>
                  <a:cubicBezTo>
                    <a:pt x="2836" y="1167"/>
                    <a:pt x="2868" y="978"/>
                    <a:pt x="2899" y="726"/>
                  </a:cubicBezTo>
                  <a:lnTo>
                    <a:pt x="2899" y="726"/>
                  </a:lnTo>
                  <a:lnTo>
                    <a:pt x="1230" y="2427"/>
                  </a:lnTo>
                  <a:cubicBezTo>
                    <a:pt x="1" y="3592"/>
                    <a:pt x="1" y="5577"/>
                    <a:pt x="1230" y="6806"/>
                  </a:cubicBezTo>
                  <a:cubicBezTo>
                    <a:pt x="1820" y="7396"/>
                    <a:pt x="2621" y="7704"/>
                    <a:pt x="3423" y="7704"/>
                  </a:cubicBezTo>
                  <a:cubicBezTo>
                    <a:pt x="4204" y="7704"/>
                    <a:pt x="4986" y="7412"/>
                    <a:pt x="5577" y="6806"/>
                  </a:cubicBezTo>
                  <a:cubicBezTo>
                    <a:pt x="7531" y="4884"/>
                    <a:pt x="8003" y="4506"/>
                    <a:pt x="8350" y="3813"/>
                  </a:cubicBezTo>
                  <a:cubicBezTo>
                    <a:pt x="8822" y="2994"/>
                    <a:pt x="8822" y="1986"/>
                    <a:pt x="8381" y="1104"/>
                  </a:cubicBezTo>
                  <a:cubicBezTo>
                    <a:pt x="8161" y="568"/>
                    <a:pt x="7877" y="253"/>
                    <a:pt x="7531" y="1"/>
                  </a:cubicBezTo>
                  <a:close/>
                </a:path>
              </a:pathLst>
            </a:custGeom>
            <a:solidFill>
              <a:srgbClr val="E2B5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1"/>
            <p:cNvSpPr/>
            <p:nvPr/>
          </p:nvSpPr>
          <p:spPr>
            <a:xfrm>
              <a:off x="-6621300" y="3272575"/>
              <a:ext cx="231575" cy="194950"/>
            </a:xfrm>
            <a:custGeom>
              <a:avLst/>
              <a:gdLst/>
              <a:ahLst/>
              <a:cxnLst/>
              <a:rect l="l" t="t" r="r" b="b"/>
              <a:pathLst>
                <a:path w="9263" h="7798" extrusionOk="0">
                  <a:moveTo>
                    <a:pt x="5868" y="0"/>
                  </a:moveTo>
                  <a:cubicBezTo>
                    <a:pt x="5073" y="0"/>
                    <a:pt x="4269" y="299"/>
                    <a:pt x="3655" y="898"/>
                  </a:cubicBezTo>
                  <a:lnTo>
                    <a:pt x="1387" y="3229"/>
                  </a:lnTo>
                  <a:cubicBezTo>
                    <a:pt x="0" y="4615"/>
                    <a:pt x="315" y="6852"/>
                    <a:pt x="1670" y="7797"/>
                  </a:cubicBezTo>
                  <a:lnTo>
                    <a:pt x="2836" y="6632"/>
                  </a:lnTo>
                  <a:cubicBezTo>
                    <a:pt x="2962" y="6506"/>
                    <a:pt x="2962" y="6317"/>
                    <a:pt x="2836" y="6159"/>
                  </a:cubicBezTo>
                  <a:cubicBezTo>
                    <a:pt x="2552" y="5907"/>
                    <a:pt x="2489" y="5466"/>
                    <a:pt x="2552" y="5372"/>
                  </a:cubicBezTo>
                  <a:cubicBezTo>
                    <a:pt x="2552" y="4742"/>
                    <a:pt x="3214" y="4332"/>
                    <a:pt x="5167" y="2379"/>
                  </a:cubicBezTo>
                  <a:cubicBezTo>
                    <a:pt x="5384" y="2162"/>
                    <a:pt x="5630" y="2071"/>
                    <a:pt x="5869" y="2071"/>
                  </a:cubicBezTo>
                  <a:cubicBezTo>
                    <a:pt x="6673" y="2071"/>
                    <a:pt x="7393" y="3099"/>
                    <a:pt x="6616" y="3828"/>
                  </a:cubicBezTo>
                  <a:lnTo>
                    <a:pt x="5923" y="4521"/>
                  </a:lnTo>
                  <a:cubicBezTo>
                    <a:pt x="6364" y="5372"/>
                    <a:pt x="6522" y="6159"/>
                    <a:pt x="6364" y="7010"/>
                  </a:cubicBezTo>
                  <a:lnTo>
                    <a:pt x="8097" y="5277"/>
                  </a:lnTo>
                  <a:cubicBezTo>
                    <a:pt x="9263" y="4048"/>
                    <a:pt x="9263" y="2127"/>
                    <a:pt x="8034" y="898"/>
                  </a:cubicBezTo>
                  <a:cubicBezTo>
                    <a:pt x="7451" y="299"/>
                    <a:pt x="6664" y="0"/>
                    <a:pt x="5868" y="0"/>
                  </a:cubicBezTo>
                  <a:close/>
                </a:path>
              </a:pathLst>
            </a:custGeom>
            <a:solidFill>
              <a:srgbClr val="E2B5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503</Words>
  <Application>Microsoft Office PowerPoint</Application>
  <PresentationFormat>On-screen Show (16:9)</PresentationFormat>
  <Paragraphs>67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Roboto Medium</vt:lpstr>
      <vt:lpstr>Arial</vt:lpstr>
      <vt:lpstr>Roboto</vt:lpstr>
      <vt:lpstr>Roboto Light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SCREENSHOTS FOR REFERENCE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Tammy Savage</cp:lastModifiedBy>
  <cp:revision>4</cp:revision>
  <dcterms:modified xsi:type="dcterms:W3CDTF">2023-07-06T19:09:03Z</dcterms:modified>
</cp:coreProperties>
</file>